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3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1" r:id="rId4"/>
    <p:sldMasterId id="2147483833" r:id="rId5"/>
    <p:sldMasterId id="2147483924" r:id="rId6"/>
    <p:sldMasterId id="2147484015" r:id="rId7"/>
  </p:sldMasterIdLst>
  <p:notesMasterIdLst>
    <p:notesMasterId r:id="rId33"/>
  </p:notesMasterIdLst>
  <p:sldIdLst>
    <p:sldId id="719" r:id="rId8"/>
    <p:sldId id="721" r:id="rId9"/>
    <p:sldId id="722" r:id="rId10"/>
    <p:sldId id="723" r:id="rId11"/>
    <p:sldId id="724" r:id="rId12"/>
    <p:sldId id="725" r:id="rId13"/>
    <p:sldId id="726" r:id="rId14"/>
    <p:sldId id="698" r:id="rId15"/>
    <p:sldId id="652" r:id="rId16"/>
    <p:sldId id="704" r:id="rId17"/>
    <p:sldId id="700" r:id="rId18"/>
    <p:sldId id="672" r:id="rId19"/>
    <p:sldId id="673" r:id="rId20"/>
    <p:sldId id="709" r:id="rId21"/>
    <p:sldId id="701" r:id="rId22"/>
    <p:sldId id="674" r:id="rId23"/>
    <p:sldId id="675" r:id="rId24"/>
    <p:sldId id="720" r:id="rId25"/>
    <p:sldId id="702" r:id="rId26"/>
    <p:sldId id="676" r:id="rId27"/>
    <p:sldId id="707" r:id="rId28"/>
    <p:sldId id="715" r:id="rId29"/>
    <p:sldId id="727" r:id="rId30"/>
    <p:sldId id="757" r:id="rId31"/>
    <p:sldId id="633" r:id="rId32"/>
  </p:sldIdLst>
  <p:sldSz cx="24384000" cy="13716000"/>
  <p:notesSz cx="7315200" cy="12344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1pPr>
    <a:lvl2pPr marL="0" marR="0" indent="457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2pPr>
    <a:lvl3pPr marL="0" marR="0" indent="914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pace Grotesk Regular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32"/>
    <a:srgbClr val="FFFFFF"/>
    <a:srgbClr val="CB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F8954-3B61-4251-97DD-8F7DC5E2E3FA}" v="5" dt="2026-02-19T13:00:39.661"/>
    <p1510:client id="{8FC53D70-5A56-0B41-B767-EBCDFEC7E6E3}" v="4" dt="2026-02-19T13:45:00.97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8" autoAdjust="0"/>
    <p:restoredTop sz="94676"/>
  </p:normalViewPr>
  <p:slideViewPr>
    <p:cSldViewPr snapToGrid="0">
      <p:cViewPr varScale="1">
        <p:scale>
          <a:sx n="57" d="100"/>
          <a:sy n="57" d="100"/>
        </p:scale>
        <p:origin x="472" y="17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Dahlqvist" userId="e2715fe2-c0a2-49fc-8384-cf00c11dfb65" providerId="ADAL" clId="{B39344A4-E24A-506F-9A3B-4040D7447790}"/>
    <pc:docChg chg="modSld">
      <pc:chgData name="Aleksandra Dahlqvist" userId="e2715fe2-c0a2-49fc-8384-cf00c11dfb65" providerId="ADAL" clId="{B39344A4-E24A-506F-9A3B-4040D7447790}" dt="2026-02-19T13:45:00.975" v="27"/>
      <pc:docMkLst>
        <pc:docMk/>
      </pc:docMkLst>
      <pc:sldChg chg="modSp mod">
        <pc:chgData name="Aleksandra Dahlqvist" userId="e2715fe2-c0a2-49fc-8384-cf00c11dfb65" providerId="ADAL" clId="{B39344A4-E24A-506F-9A3B-4040D7447790}" dt="2026-02-19T13:45:00.975" v="27"/>
        <pc:sldMkLst>
          <pc:docMk/>
          <pc:sldMk cId="3280715123" sldId="676"/>
        </pc:sldMkLst>
        <pc:spChg chg="mod">
          <ac:chgData name="Aleksandra Dahlqvist" userId="e2715fe2-c0a2-49fc-8384-cf00c11dfb65" providerId="ADAL" clId="{B39344A4-E24A-506F-9A3B-4040D7447790}" dt="2026-02-19T13:44:44.564" v="20" actId="20577"/>
          <ac:spMkLst>
            <pc:docMk/>
            <pc:sldMk cId="3280715123" sldId="676"/>
            <ac:spMk id="6" creationId="{C3AA4DBC-5A13-D788-FC50-679BD0DFF493}"/>
          </ac:spMkLst>
        </pc:spChg>
        <pc:spChg chg="mod">
          <ac:chgData name="Aleksandra Dahlqvist" userId="e2715fe2-c0a2-49fc-8384-cf00c11dfb65" providerId="ADAL" clId="{B39344A4-E24A-506F-9A3B-4040D7447790}" dt="2026-02-19T13:44:51.346" v="25" actId="20577"/>
          <ac:spMkLst>
            <pc:docMk/>
            <pc:sldMk cId="3280715123" sldId="676"/>
            <ac:spMk id="13" creationId="{BA231E59-8AAA-A563-2987-00E62F983C65}"/>
          </ac:spMkLst>
        </pc:spChg>
        <pc:spChg chg="mod">
          <ac:chgData name="Aleksandra Dahlqvist" userId="e2715fe2-c0a2-49fc-8384-cf00c11dfb65" providerId="ADAL" clId="{B39344A4-E24A-506F-9A3B-4040D7447790}" dt="2026-02-19T13:44:57.533" v="26"/>
          <ac:spMkLst>
            <pc:docMk/>
            <pc:sldMk cId="3280715123" sldId="676"/>
            <ac:spMk id="22" creationId="{039B7F2D-8D99-C939-7E4F-B3A0BF80BA06}"/>
          </ac:spMkLst>
        </pc:spChg>
        <pc:spChg chg="mod">
          <ac:chgData name="Aleksandra Dahlqvist" userId="e2715fe2-c0a2-49fc-8384-cf00c11dfb65" providerId="ADAL" clId="{B39344A4-E24A-506F-9A3B-4040D7447790}" dt="2026-02-19T13:45:00.975" v="27"/>
          <ac:spMkLst>
            <pc:docMk/>
            <pc:sldMk cId="3280715123" sldId="676"/>
            <ac:spMk id="23" creationId="{7C895397-5B88-4239-710B-D7E179D7D3CF}"/>
          </ac:spMkLst>
        </pc:spChg>
      </pc:sldChg>
      <pc:sldChg chg="modSp mod">
        <pc:chgData name="Aleksandra Dahlqvist" userId="e2715fe2-c0a2-49fc-8384-cf00c11dfb65" providerId="ADAL" clId="{B39344A4-E24A-506F-9A3B-4040D7447790}" dt="2026-02-19T13:44:36.519" v="7" actId="20577"/>
        <pc:sldMkLst>
          <pc:docMk/>
          <pc:sldMk cId="666446313" sldId="702"/>
        </pc:sldMkLst>
        <pc:spChg chg="mod">
          <ac:chgData name="Aleksandra Dahlqvist" userId="e2715fe2-c0a2-49fc-8384-cf00c11dfb65" providerId="ADAL" clId="{B39344A4-E24A-506F-9A3B-4040D7447790}" dt="2026-02-19T13:44:36.519" v="7" actId="20577"/>
          <ac:spMkLst>
            <pc:docMk/>
            <pc:sldMk cId="666446313" sldId="702"/>
            <ac:spMk id="5" creationId="{AE51C82A-77BE-F88F-56B2-58FCDBB15DDC}"/>
          </ac:spMkLst>
        </pc:spChg>
      </pc:sldChg>
    </pc:docChg>
  </pc:docChgLst>
  <pc:docChgLst>
    <pc:chgData name="Jimi Hellstedt" userId="876c3ec0-12f8-4df7-ace8-1e97818a3731" providerId="ADAL" clId="{A31EC5DA-CA74-41F3-9633-012B403ADCC1}"/>
    <pc:docChg chg="undo custSel addSld delSld modSld">
      <pc:chgData name="Jimi Hellstedt" userId="876c3ec0-12f8-4df7-ace8-1e97818a3731" providerId="ADAL" clId="{A31EC5DA-CA74-41F3-9633-012B403ADCC1}" dt="2026-02-19T13:01:28.147" v="64" actId="6549"/>
      <pc:docMkLst>
        <pc:docMk/>
      </pc:docMkLst>
      <pc:sldChg chg="del">
        <pc:chgData name="Jimi Hellstedt" userId="876c3ec0-12f8-4df7-ace8-1e97818a3731" providerId="ADAL" clId="{A31EC5DA-CA74-41F3-9633-012B403ADCC1}" dt="2026-02-19T12:17:28.109" v="12" actId="47"/>
        <pc:sldMkLst>
          <pc:docMk/>
          <pc:sldMk cId="1265315071" sldId="276"/>
        </pc:sldMkLst>
      </pc:sldChg>
      <pc:sldChg chg="modSp mod">
        <pc:chgData name="Jimi Hellstedt" userId="876c3ec0-12f8-4df7-ace8-1e97818a3731" providerId="ADAL" clId="{A31EC5DA-CA74-41F3-9633-012B403ADCC1}" dt="2026-02-19T13:01:28.147" v="64" actId="6549"/>
        <pc:sldMkLst>
          <pc:docMk/>
          <pc:sldMk cId="3972545914" sldId="633"/>
        </pc:sldMkLst>
        <pc:spChg chg="mod">
          <ac:chgData name="Jimi Hellstedt" userId="876c3ec0-12f8-4df7-ace8-1e97818a3731" providerId="ADAL" clId="{A31EC5DA-CA74-41F3-9633-012B403ADCC1}" dt="2026-02-19T13:01:28.147" v="64" actId="6549"/>
          <ac:spMkLst>
            <pc:docMk/>
            <pc:sldMk cId="3972545914" sldId="633"/>
            <ac:spMk id="9" creationId="{256102A2-6E85-D575-78B4-7B818157A4A4}"/>
          </ac:spMkLst>
        </pc:spChg>
      </pc:sldChg>
      <pc:sldChg chg="del">
        <pc:chgData name="Jimi Hellstedt" userId="876c3ec0-12f8-4df7-ace8-1e97818a3731" providerId="ADAL" clId="{A31EC5DA-CA74-41F3-9633-012B403ADCC1}" dt="2026-02-19T12:17:28.109" v="12" actId="47"/>
        <pc:sldMkLst>
          <pc:docMk/>
          <pc:sldMk cId="181619596" sldId="635"/>
        </pc:sldMkLst>
      </pc:sldChg>
      <pc:sldChg chg="del">
        <pc:chgData name="Jimi Hellstedt" userId="876c3ec0-12f8-4df7-ace8-1e97818a3731" providerId="ADAL" clId="{A31EC5DA-CA74-41F3-9633-012B403ADCC1}" dt="2026-02-19T12:17:28.109" v="12" actId="47"/>
        <pc:sldMkLst>
          <pc:docMk/>
          <pc:sldMk cId="2639107347" sldId="636"/>
        </pc:sldMkLst>
      </pc:sldChg>
      <pc:sldChg chg="del">
        <pc:chgData name="Jimi Hellstedt" userId="876c3ec0-12f8-4df7-ace8-1e97818a3731" providerId="ADAL" clId="{A31EC5DA-CA74-41F3-9633-012B403ADCC1}" dt="2026-02-19T12:17:28.109" v="12" actId="47"/>
        <pc:sldMkLst>
          <pc:docMk/>
          <pc:sldMk cId="3570203842" sldId="639"/>
        </pc:sldMkLst>
      </pc:sldChg>
      <pc:sldChg chg="del">
        <pc:chgData name="Jimi Hellstedt" userId="876c3ec0-12f8-4df7-ace8-1e97818a3731" providerId="ADAL" clId="{A31EC5DA-CA74-41F3-9633-012B403ADCC1}" dt="2026-02-19T12:17:28.109" v="12" actId="47"/>
        <pc:sldMkLst>
          <pc:docMk/>
          <pc:sldMk cId="3648143643" sldId="650"/>
        </pc:sldMkLst>
      </pc:sldChg>
      <pc:sldChg chg="modSp mod">
        <pc:chgData name="Jimi Hellstedt" userId="876c3ec0-12f8-4df7-ace8-1e97818a3731" providerId="ADAL" clId="{A31EC5DA-CA74-41F3-9633-012B403ADCC1}" dt="2026-02-19T13:00:49.478" v="63" actId="20577"/>
        <pc:sldMkLst>
          <pc:docMk/>
          <pc:sldMk cId="193523926" sldId="652"/>
        </pc:sldMkLst>
        <pc:spChg chg="mod">
          <ac:chgData name="Jimi Hellstedt" userId="876c3ec0-12f8-4df7-ace8-1e97818a3731" providerId="ADAL" clId="{A31EC5DA-CA74-41F3-9633-012B403ADCC1}" dt="2026-02-19T13:00:49.478" v="63" actId="20577"/>
          <ac:spMkLst>
            <pc:docMk/>
            <pc:sldMk cId="193523926" sldId="652"/>
            <ac:spMk id="6" creationId="{FFAD5A42-0C23-97E4-FF1E-8614812FD8DA}"/>
          </ac:spMkLst>
        </pc:spChg>
        <pc:spChg chg="mod">
          <ac:chgData name="Jimi Hellstedt" userId="876c3ec0-12f8-4df7-ace8-1e97818a3731" providerId="ADAL" clId="{A31EC5DA-CA74-41F3-9633-012B403ADCC1}" dt="2026-02-19T13:00:21.344" v="37" actId="20577"/>
          <ac:spMkLst>
            <pc:docMk/>
            <pc:sldMk cId="193523926" sldId="652"/>
            <ac:spMk id="13" creationId="{605B9D21-1D90-A592-0B42-EEE0781C4AB1}"/>
          </ac:spMkLst>
        </pc:spChg>
        <pc:spChg chg="mod">
          <ac:chgData name="Jimi Hellstedt" userId="876c3ec0-12f8-4df7-ace8-1e97818a3731" providerId="ADAL" clId="{A31EC5DA-CA74-41F3-9633-012B403ADCC1}" dt="2026-02-19T13:00:34.516" v="52" actId="20577"/>
          <ac:spMkLst>
            <pc:docMk/>
            <pc:sldMk cId="193523926" sldId="652"/>
            <ac:spMk id="22" creationId="{43DD0E3E-81E1-3247-00D5-E518E46CC099}"/>
          </ac:spMkLst>
        </pc:spChg>
        <pc:spChg chg="mod">
          <ac:chgData name="Jimi Hellstedt" userId="876c3ec0-12f8-4df7-ace8-1e97818a3731" providerId="ADAL" clId="{A31EC5DA-CA74-41F3-9633-012B403ADCC1}" dt="2026-02-19T13:00:39.661" v="53"/>
          <ac:spMkLst>
            <pc:docMk/>
            <pc:sldMk cId="193523926" sldId="652"/>
            <ac:spMk id="23" creationId="{5D6F41BF-3453-0825-D48D-E802B49DFE3C}"/>
          </ac:spMkLst>
        </pc:spChg>
      </pc:sldChg>
      <pc:sldChg chg="del">
        <pc:chgData name="Jimi Hellstedt" userId="876c3ec0-12f8-4df7-ace8-1e97818a3731" providerId="ADAL" clId="{A31EC5DA-CA74-41F3-9633-012B403ADCC1}" dt="2026-02-19T12:17:28.109" v="12" actId="47"/>
        <pc:sldMkLst>
          <pc:docMk/>
          <pc:sldMk cId="3886352701" sldId="654"/>
        </pc:sldMkLst>
      </pc:sldChg>
      <pc:sldChg chg="del">
        <pc:chgData name="Jimi Hellstedt" userId="876c3ec0-12f8-4df7-ace8-1e97818a3731" providerId="ADAL" clId="{A31EC5DA-CA74-41F3-9633-012B403ADCC1}" dt="2026-02-19T12:17:54.734" v="14" actId="47"/>
        <pc:sldMkLst>
          <pc:docMk/>
          <pc:sldMk cId="1605058432" sldId="660"/>
        </pc:sldMkLst>
      </pc:sldChg>
      <pc:sldChg chg="modSp mod">
        <pc:chgData name="Jimi Hellstedt" userId="876c3ec0-12f8-4df7-ace8-1e97818a3731" providerId="ADAL" clId="{A31EC5DA-CA74-41F3-9633-012B403ADCC1}" dt="2026-02-19T12:59:05.324" v="34" actId="20577"/>
        <pc:sldMkLst>
          <pc:docMk/>
          <pc:sldMk cId="3280715123" sldId="676"/>
        </pc:sldMkLst>
        <pc:spChg chg="mod">
          <ac:chgData name="Jimi Hellstedt" userId="876c3ec0-12f8-4df7-ace8-1e97818a3731" providerId="ADAL" clId="{A31EC5DA-CA74-41F3-9633-012B403ADCC1}" dt="2026-02-19T12:58:51.337" v="28" actId="20577"/>
          <ac:spMkLst>
            <pc:docMk/>
            <pc:sldMk cId="3280715123" sldId="676"/>
            <ac:spMk id="6" creationId="{C3AA4DBC-5A13-D788-FC50-679BD0DFF493}"/>
          </ac:spMkLst>
        </pc:spChg>
        <pc:spChg chg="mod">
          <ac:chgData name="Jimi Hellstedt" userId="876c3ec0-12f8-4df7-ace8-1e97818a3731" providerId="ADAL" clId="{A31EC5DA-CA74-41F3-9633-012B403ADCC1}" dt="2026-02-19T12:58:58.116" v="30" actId="20577"/>
          <ac:spMkLst>
            <pc:docMk/>
            <pc:sldMk cId="3280715123" sldId="676"/>
            <ac:spMk id="13" creationId="{BA231E59-8AAA-A563-2987-00E62F983C65}"/>
          </ac:spMkLst>
        </pc:spChg>
        <pc:spChg chg="mod">
          <ac:chgData name="Jimi Hellstedt" userId="876c3ec0-12f8-4df7-ace8-1e97818a3731" providerId="ADAL" clId="{A31EC5DA-CA74-41F3-9633-012B403ADCC1}" dt="2026-02-19T12:59:02.719" v="32" actId="20577"/>
          <ac:spMkLst>
            <pc:docMk/>
            <pc:sldMk cId="3280715123" sldId="676"/>
            <ac:spMk id="22" creationId="{039B7F2D-8D99-C939-7E4F-B3A0BF80BA06}"/>
          </ac:spMkLst>
        </pc:spChg>
        <pc:spChg chg="mod">
          <ac:chgData name="Jimi Hellstedt" userId="876c3ec0-12f8-4df7-ace8-1e97818a3731" providerId="ADAL" clId="{A31EC5DA-CA74-41F3-9633-012B403ADCC1}" dt="2026-02-19T12:59:05.324" v="34" actId="20577"/>
          <ac:spMkLst>
            <pc:docMk/>
            <pc:sldMk cId="3280715123" sldId="676"/>
            <ac:spMk id="23" creationId="{7C895397-5B88-4239-710B-D7E179D7D3CF}"/>
          </ac:spMkLst>
        </pc:spChg>
      </pc:sldChg>
      <pc:sldChg chg="modSp mod">
        <pc:chgData name="Jimi Hellstedt" userId="876c3ec0-12f8-4df7-ace8-1e97818a3731" providerId="ADAL" clId="{A31EC5DA-CA74-41F3-9633-012B403ADCC1}" dt="2026-02-19T12:59:13.088" v="36" actId="20577"/>
        <pc:sldMkLst>
          <pc:docMk/>
          <pc:sldMk cId="666446313" sldId="702"/>
        </pc:sldMkLst>
        <pc:spChg chg="mod">
          <ac:chgData name="Jimi Hellstedt" userId="876c3ec0-12f8-4df7-ace8-1e97818a3731" providerId="ADAL" clId="{A31EC5DA-CA74-41F3-9633-012B403ADCC1}" dt="2026-02-19T12:59:13.088" v="36" actId="20577"/>
          <ac:spMkLst>
            <pc:docMk/>
            <pc:sldMk cId="666446313" sldId="702"/>
            <ac:spMk id="5" creationId="{AE51C82A-77BE-F88F-56B2-58FCDBB15DDC}"/>
          </ac:spMkLst>
        </pc:spChg>
      </pc:sldChg>
      <pc:sldChg chg="del">
        <pc:chgData name="Jimi Hellstedt" userId="876c3ec0-12f8-4df7-ace8-1e97818a3731" providerId="ADAL" clId="{A31EC5DA-CA74-41F3-9633-012B403ADCC1}" dt="2026-02-19T12:18:04.333" v="16" actId="47"/>
        <pc:sldMkLst>
          <pc:docMk/>
          <pc:sldMk cId="1596395190" sldId="717"/>
        </pc:sldMkLst>
      </pc:sldChg>
      <pc:sldChg chg="add">
        <pc:chgData name="Jimi Hellstedt" userId="876c3ec0-12f8-4df7-ace8-1e97818a3731" providerId="ADAL" clId="{A31EC5DA-CA74-41F3-9633-012B403ADCC1}" dt="2026-02-19T12:17:21.383" v="11"/>
        <pc:sldMkLst>
          <pc:docMk/>
          <pc:sldMk cId="394183196" sldId="721"/>
        </pc:sldMkLst>
      </pc:sldChg>
      <pc:sldChg chg="add">
        <pc:chgData name="Jimi Hellstedt" userId="876c3ec0-12f8-4df7-ace8-1e97818a3731" providerId="ADAL" clId="{A31EC5DA-CA74-41F3-9633-012B403ADCC1}" dt="2026-02-19T12:17:21.383" v="11"/>
        <pc:sldMkLst>
          <pc:docMk/>
          <pc:sldMk cId="1423205574" sldId="722"/>
        </pc:sldMkLst>
      </pc:sldChg>
      <pc:sldChg chg="add">
        <pc:chgData name="Jimi Hellstedt" userId="876c3ec0-12f8-4df7-ace8-1e97818a3731" providerId="ADAL" clId="{A31EC5DA-CA74-41F3-9633-012B403ADCC1}" dt="2026-02-19T12:17:21.383" v="11"/>
        <pc:sldMkLst>
          <pc:docMk/>
          <pc:sldMk cId="4254554441" sldId="723"/>
        </pc:sldMkLst>
      </pc:sldChg>
      <pc:sldChg chg="add">
        <pc:chgData name="Jimi Hellstedt" userId="876c3ec0-12f8-4df7-ace8-1e97818a3731" providerId="ADAL" clId="{A31EC5DA-CA74-41F3-9633-012B403ADCC1}" dt="2026-02-19T12:17:21.383" v="11"/>
        <pc:sldMkLst>
          <pc:docMk/>
          <pc:sldMk cId="3400080302" sldId="724"/>
        </pc:sldMkLst>
      </pc:sldChg>
      <pc:sldChg chg="add">
        <pc:chgData name="Jimi Hellstedt" userId="876c3ec0-12f8-4df7-ace8-1e97818a3731" providerId="ADAL" clId="{A31EC5DA-CA74-41F3-9633-012B403ADCC1}" dt="2026-02-19T12:17:21.383" v="11"/>
        <pc:sldMkLst>
          <pc:docMk/>
          <pc:sldMk cId="3469467703" sldId="725"/>
        </pc:sldMkLst>
      </pc:sldChg>
      <pc:sldChg chg="add">
        <pc:chgData name="Jimi Hellstedt" userId="876c3ec0-12f8-4df7-ace8-1e97818a3731" providerId="ADAL" clId="{A31EC5DA-CA74-41F3-9633-012B403ADCC1}" dt="2026-02-19T12:17:21.383" v="11"/>
        <pc:sldMkLst>
          <pc:docMk/>
          <pc:sldMk cId="4263698309" sldId="726"/>
        </pc:sldMkLst>
      </pc:sldChg>
      <pc:sldChg chg="add">
        <pc:chgData name="Jimi Hellstedt" userId="876c3ec0-12f8-4df7-ace8-1e97818a3731" providerId="ADAL" clId="{A31EC5DA-CA74-41F3-9633-012B403ADCC1}" dt="2026-02-19T12:17:50.784" v="13"/>
        <pc:sldMkLst>
          <pc:docMk/>
          <pc:sldMk cId="1121282002" sldId="727"/>
        </pc:sldMkLst>
      </pc:sldChg>
      <pc:sldChg chg="add">
        <pc:chgData name="Jimi Hellstedt" userId="876c3ec0-12f8-4df7-ace8-1e97818a3731" providerId="ADAL" clId="{A31EC5DA-CA74-41F3-9633-012B403ADCC1}" dt="2026-02-19T12:18:02.562" v="15"/>
        <pc:sldMkLst>
          <pc:docMk/>
          <pc:sldMk cId="791752740" sldId="757"/>
        </pc:sldMkLst>
      </pc:sldChg>
      <pc:sldMasterChg chg="delSldLayout">
        <pc:chgData name="Jimi Hellstedt" userId="876c3ec0-12f8-4df7-ace8-1e97818a3731" providerId="ADAL" clId="{A31EC5DA-CA74-41F3-9633-012B403ADCC1}" dt="2026-02-19T12:17:54.734" v="14" actId="47"/>
        <pc:sldMasterMkLst>
          <pc:docMk/>
          <pc:sldMasterMk cId="406752908" sldId="2147483833"/>
        </pc:sldMasterMkLst>
        <pc:sldLayoutChg chg="del">
          <pc:chgData name="Jimi Hellstedt" userId="876c3ec0-12f8-4df7-ace8-1e97818a3731" providerId="ADAL" clId="{A31EC5DA-CA74-41F3-9633-012B403ADCC1}" dt="2026-02-19T12:17:54.734" v="14" actId="47"/>
          <pc:sldLayoutMkLst>
            <pc:docMk/>
            <pc:sldMasterMk cId="406752908" sldId="2147483833"/>
            <pc:sldLayoutMk cId="900675010" sldId="21474838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-457200" y="925513"/>
            <a:ext cx="8229600" cy="4629150"/>
          </a:xfrm>
          <a:prstGeom prst="rect">
            <a:avLst/>
          </a:prstGeom>
        </p:spPr>
        <p:txBody>
          <a:bodyPr lIns="112311" tIns="56156" rIns="112311" bIns="56156"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xfrm>
            <a:off x="975361" y="5863590"/>
            <a:ext cx="5364480" cy="5554980"/>
          </a:xfrm>
          <a:prstGeom prst="rect">
            <a:avLst/>
          </a:prstGeom>
        </p:spPr>
        <p:txBody>
          <a:bodyPr lIns="112311" tIns="56156" rIns="112311" bIns="56156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B108A-70DC-42F7-27FF-6D34A8CEF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8BC9424-CA0C-3875-2BF0-6E0A6B3DE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2337CB-1E66-EE02-B7F9-02163788F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745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D6F2-F953-991B-CCCB-6AA9FF20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8914C154-BE13-8305-63CA-8E531A6B0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33D64FB-6195-238A-F386-C133968D2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33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9BEC3-ED6A-4E7A-936C-2F0157375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53FC0E4-B80C-1C24-2894-7F996F2C7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108844E-925C-EC08-B726-4751333F1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8274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26A7-58FD-0FA3-9CCD-A8A9A3ED5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4B58446-DEC9-DE91-6AD2-F3D30DC87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9AE6012-EC93-53D7-6D65-5077860A1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88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BD567-7F74-F56C-CD94-5A4BB4B08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2DDF247-E51F-6DF5-76FE-A4617C17D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D3C537B-104B-9230-E774-3A49C6544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686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7C843EE-E00A-B90F-F401-69522CF55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9715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3846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6011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3493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F13060F3-A245-EE06-0BA7-816DE55E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F7AB59-FD6C-EFDD-BBEE-61DD9BC16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6292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2235200" y="4922495"/>
            <a:ext cx="9730472" cy="7263154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428647"/>
            <a:ext cx="11204512" cy="19165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C0BC7C-6118-AA47-40B3-3C12DAD42A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576" y="4922495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B2F03F-D5FD-F687-CE2D-A78BE87B5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576" y="6709731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7872C8-773A-D55C-AAF9-6341BBA04F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576" y="8496967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F62E5F-CA96-CDB9-846E-0BCB8B05E7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576" y="10284203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93482542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9EBDAABD-4619-E4EB-5FCD-0A16E6FE15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978152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F090AD-84EC-32C6-8B72-BF1FCCFF69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1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1A3D3D-FCE5-ED6F-AE70-8B5636EA6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02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1" name="Leipätekstin taso yksi…">
            <a:extLst>
              <a:ext uri="{FF2B5EF4-FFF2-40B4-BE49-F238E27FC236}">
                <a16:creationId xmlns:a16="http://schemas.microsoft.com/office/drawing/2014/main" id="{1228EF49-8B42-F0B6-6765-A5AFCA82B535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6779626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2" name="Leipätekstin taso yksi…">
            <a:extLst>
              <a:ext uri="{FF2B5EF4-FFF2-40B4-BE49-F238E27FC236}">
                <a16:creationId xmlns:a16="http://schemas.microsoft.com/office/drawing/2014/main" id="{E40A3329-3CF8-FEA3-6382-BA21CFF1CA3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978152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796465-5F12-0316-3D18-F6160317DB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1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2874C3D-12D0-A0A1-DBD2-FC167FDE25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5702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Leipätekstin taso yksi…">
            <a:extLst>
              <a:ext uri="{FF2B5EF4-FFF2-40B4-BE49-F238E27FC236}">
                <a16:creationId xmlns:a16="http://schemas.microsoft.com/office/drawing/2014/main" id="{66FE9A80-CF9D-624D-FD56-00D9A6058439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6779626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227470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oittelu / 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576067-9DEA-23A4-E91A-B87C0B4D08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9808993"/>
              </p:ext>
            </p:extLst>
          </p:nvPr>
        </p:nvGraphicFramePr>
        <p:xfrm>
          <a:off x="761160" y="2782356"/>
          <a:ext cx="22862616" cy="14833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715654">
                  <a:extLst>
                    <a:ext uri="{9D8B030D-6E8A-4147-A177-3AD203B41FA5}">
                      <a16:colId xmlns:a16="http://schemas.microsoft.com/office/drawing/2014/main" val="3647330513"/>
                    </a:ext>
                  </a:extLst>
                </a:gridCol>
                <a:gridCol w="5715654">
                  <a:extLst>
                    <a:ext uri="{9D8B030D-6E8A-4147-A177-3AD203B41FA5}">
                      <a16:colId xmlns:a16="http://schemas.microsoft.com/office/drawing/2014/main" val="4216636883"/>
                    </a:ext>
                  </a:extLst>
                </a:gridCol>
                <a:gridCol w="4981108">
                  <a:extLst>
                    <a:ext uri="{9D8B030D-6E8A-4147-A177-3AD203B41FA5}">
                      <a16:colId xmlns:a16="http://schemas.microsoft.com/office/drawing/2014/main" val="3796313754"/>
                    </a:ext>
                  </a:extLst>
                </a:gridCol>
                <a:gridCol w="6450200">
                  <a:extLst>
                    <a:ext uri="{9D8B030D-6E8A-4147-A177-3AD203B41FA5}">
                      <a16:colId xmlns:a16="http://schemas.microsoft.com/office/drawing/2014/main" val="3430210275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749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31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73C405-F848-8DC5-5124-D450FF8774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1686805"/>
              </p:ext>
            </p:extLst>
          </p:nvPr>
        </p:nvGraphicFramePr>
        <p:xfrm>
          <a:off x="761158" y="5196695"/>
          <a:ext cx="5725368" cy="57369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67968">
                  <a:extLst>
                    <a:ext uri="{9D8B030D-6E8A-4147-A177-3AD203B41FA5}">
                      <a16:colId xmlns:a16="http://schemas.microsoft.com/office/drawing/2014/main" val="25446575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21028499"/>
                    </a:ext>
                  </a:extLst>
                </a:gridCol>
              </a:tblGrid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49070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779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7111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059899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4628"/>
                  </a:ext>
                </a:extLst>
              </a:tr>
            </a:tbl>
          </a:graphicData>
        </a:graphic>
      </p:graphicFrame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FAF268-D41B-124D-C458-A7E352632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270" y="5196693"/>
            <a:ext cx="9646804" cy="5736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0" name="Leipätekstin taso yksi…">
            <a:extLst>
              <a:ext uri="{FF2B5EF4-FFF2-40B4-BE49-F238E27FC236}">
                <a16:creationId xmlns:a16="http://schemas.microsoft.com/office/drawing/2014/main" id="{532332FE-6304-B7A0-5BC4-32B862D3A1E3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444818" y="10495722"/>
            <a:ext cx="6178024" cy="4379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Toimitusaika 3-4 viikkoa tilauksesta</a:t>
            </a:r>
            <a:endParaRPr dirty="0"/>
          </a:p>
        </p:txBody>
      </p:sp>
      <p:sp>
        <p:nvSpPr>
          <p:cNvPr id="16" name="Leipätekstin taso yksi…">
            <a:extLst>
              <a:ext uri="{FF2B5EF4-FFF2-40B4-BE49-F238E27FC236}">
                <a16:creationId xmlns:a16="http://schemas.microsoft.com/office/drawing/2014/main" id="{51BD1155-7D30-5FDB-EB7E-92691DDA2D6E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7444818" y="9282755"/>
            <a:ext cx="6178024" cy="8631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Maksuehto: Tilauksesta 30 päivää netto / sopimuksen mukaan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C3CBE-D61F-D74C-D496-2EBCBE4E2091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1032080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78D854-4627-4E4D-56D5-797226757A29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908039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Leipätekstin taso yksi…">
            <a:extLst>
              <a:ext uri="{FF2B5EF4-FFF2-40B4-BE49-F238E27FC236}">
                <a16:creationId xmlns:a16="http://schemas.microsoft.com/office/drawing/2014/main" id="{B0BE5077-E5B2-551D-00F1-28CAE5D12A5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77888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2X2</a:t>
            </a:r>
          </a:p>
        </p:txBody>
      </p:sp>
      <p:sp>
        <p:nvSpPr>
          <p:cNvPr id="26" name="Leipätekstin taso yksi…">
            <a:extLst>
              <a:ext uri="{FF2B5EF4-FFF2-40B4-BE49-F238E27FC236}">
                <a16:creationId xmlns:a16="http://schemas.microsoft.com/office/drawing/2014/main" id="{147AFA81-9993-E244-472B-C9F9EC0AA3D7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382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27" name="Leipätekstin taso yksi…">
            <a:extLst>
              <a:ext uri="{FF2B5EF4-FFF2-40B4-BE49-F238E27FC236}">
                <a16:creationId xmlns:a16="http://schemas.microsoft.com/office/drawing/2014/main" id="{5780D540-8860-02EE-A4A7-177068CF59B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81056" y="3526011"/>
            <a:ext cx="4993764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</a:t>
            </a:r>
          </a:p>
        </p:txBody>
      </p:sp>
      <p:sp>
        <p:nvSpPr>
          <p:cNvPr id="28" name="Leipätekstin taso yksi…">
            <a:extLst>
              <a:ext uri="{FF2B5EF4-FFF2-40B4-BE49-F238E27FC236}">
                <a16:creationId xmlns:a16="http://schemas.microsoft.com/office/drawing/2014/main" id="{313318FF-AF68-D713-D4D1-FE06BF75E4A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7158573" y="3526011"/>
            <a:ext cx="6464266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19 762 €</a:t>
            </a:r>
          </a:p>
        </p:txBody>
      </p:sp>
      <p:sp>
        <p:nvSpPr>
          <p:cNvPr id="31" name="Leipätekstin taso yksi…">
            <a:extLst>
              <a:ext uri="{FF2B5EF4-FFF2-40B4-BE49-F238E27FC236}">
                <a16:creationId xmlns:a16="http://schemas.microsoft.com/office/drawing/2014/main" id="{BF0A919E-A67F-C2CB-0188-3553CBC84E5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550179" y="6547507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8 991 €</a:t>
            </a:r>
          </a:p>
        </p:txBody>
      </p:sp>
      <p:sp>
        <p:nvSpPr>
          <p:cNvPr id="33" name="Leipätekstin taso yksi…">
            <a:extLst>
              <a:ext uri="{FF2B5EF4-FFF2-40B4-BE49-F238E27FC236}">
                <a16:creationId xmlns:a16="http://schemas.microsoft.com/office/drawing/2014/main" id="{6DA4834E-DF20-3153-A21E-8171CCFDE901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50179" y="7692495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890 €</a:t>
            </a:r>
          </a:p>
        </p:txBody>
      </p:sp>
      <p:sp>
        <p:nvSpPr>
          <p:cNvPr id="34" name="Leipätekstin taso yksi…">
            <a:extLst>
              <a:ext uri="{FF2B5EF4-FFF2-40B4-BE49-F238E27FC236}">
                <a16:creationId xmlns:a16="http://schemas.microsoft.com/office/drawing/2014/main" id="{B2D14EB9-7C45-2F88-521D-C7F93C0CF1F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50179" y="883748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35" name="Leipätekstin taso yksi…">
            <a:extLst>
              <a:ext uri="{FF2B5EF4-FFF2-40B4-BE49-F238E27FC236}">
                <a16:creationId xmlns:a16="http://schemas.microsoft.com/office/drawing/2014/main" id="{22C7E8D3-686B-0EDB-4B70-55C4BA22A164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50179" y="999837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390 €</a:t>
            </a:r>
          </a:p>
        </p:txBody>
      </p:sp>
      <p:sp>
        <p:nvSpPr>
          <p:cNvPr id="36" name="Leipätekstin taso yksi…">
            <a:extLst>
              <a:ext uri="{FF2B5EF4-FFF2-40B4-BE49-F238E27FC236}">
                <a16:creationId xmlns:a16="http://schemas.microsoft.com/office/drawing/2014/main" id="{B891ED51-C609-2F83-44EC-599A4AB9116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24385" y="6547507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vakiovarustelulla</a:t>
            </a:r>
          </a:p>
        </p:txBody>
      </p:sp>
      <p:sp>
        <p:nvSpPr>
          <p:cNvPr id="37" name="Leipätekstin taso yksi…">
            <a:extLst>
              <a:ext uri="{FF2B5EF4-FFF2-40B4-BE49-F238E27FC236}">
                <a16:creationId xmlns:a16="http://schemas.microsoft.com/office/drawing/2014/main" id="{33230B75-B7A2-FA95-FC88-0780DF02C80C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24385" y="7676591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 &amp; asennus - Vaasa</a:t>
            </a:r>
          </a:p>
        </p:txBody>
      </p:sp>
      <p:sp>
        <p:nvSpPr>
          <p:cNvPr id="39" name="Leipätekstin taso yksi…">
            <a:extLst>
              <a:ext uri="{FF2B5EF4-FFF2-40B4-BE49-F238E27FC236}">
                <a16:creationId xmlns:a16="http://schemas.microsoft.com/office/drawing/2014/main" id="{0738216A-BD59-EF07-A44E-B84E96255111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924385" y="8821579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Yhteensä</a:t>
            </a:r>
          </a:p>
        </p:txBody>
      </p:sp>
      <p:sp>
        <p:nvSpPr>
          <p:cNvPr id="40" name="Leipätekstin taso yksi…">
            <a:extLst>
              <a:ext uri="{FF2B5EF4-FFF2-40B4-BE49-F238E27FC236}">
                <a16:creationId xmlns:a16="http://schemas.microsoft.com/office/drawing/2014/main" id="{6024284D-D193-4238-F31B-B591940645D2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924385" y="9998375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Optio: Vihreä ulkoväri</a:t>
            </a:r>
          </a:p>
        </p:txBody>
      </p:sp>
      <p:sp>
        <p:nvSpPr>
          <p:cNvPr id="41" name="Leipätekstin taso yksi…">
            <a:extLst>
              <a:ext uri="{FF2B5EF4-FFF2-40B4-BE49-F238E27FC236}">
                <a16:creationId xmlns:a16="http://schemas.microsoft.com/office/drawing/2014/main" id="{3301F17E-B6A7-CC3D-DE01-2A8C7FD02DDA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924385" y="5434323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2X2</a:t>
            </a:r>
          </a:p>
        </p:txBody>
      </p:sp>
      <p:sp>
        <p:nvSpPr>
          <p:cNvPr id="42" name="Leipätekstin taso yksi…">
            <a:extLst>
              <a:ext uri="{FF2B5EF4-FFF2-40B4-BE49-F238E27FC236}">
                <a16:creationId xmlns:a16="http://schemas.microsoft.com/office/drawing/2014/main" id="{DDE27505-3EB2-85A2-950C-EBA6E1DFDE99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4550178" y="5434323"/>
            <a:ext cx="1813240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Hinta (alv.0%)</a:t>
            </a:r>
          </a:p>
        </p:txBody>
      </p:sp>
      <p:sp>
        <p:nvSpPr>
          <p:cNvPr id="43" name="Leipätekstin taso yksi…">
            <a:extLst>
              <a:ext uri="{FF2B5EF4-FFF2-40B4-BE49-F238E27FC236}">
                <a16:creationId xmlns:a16="http://schemas.microsoft.com/office/drawing/2014/main" id="{0EAACCD0-8481-18A9-ED9A-1563972ACB1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777947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OCTACELL TILA</a:t>
            </a:r>
          </a:p>
        </p:txBody>
      </p:sp>
      <p:sp>
        <p:nvSpPr>
          <p:cNvPr id="44" name="Leipätekstin taso yksi…">
            <a:extLst>
              <a:ext uri="{FF2B5EF4-FFF2-40B4-BE49-F238E27FC236}">
                <a16:creationId xmlns:a16="http://schemas.microsoft.com/office/drawing/2014/main" id="{92CF6934-5A19-D9C8-D592-3942CA82D433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486983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YKSIKKÖHINTA</a:t>
            </a:r>
          </a:p>
        </p:txBody>
      </p:sp>
      <p:sp>
        <p:nvSpPr>
          <p:cNvPr id="45" name="Leipätekstin taso yksi…">
            <a:extLst>
              <a:ext uri="{FF2B5EF4-FFF2-40B4-BE49-F238E27FC236}">
                <a16:creationId xmlns:a16="http://schemas.microsoft.com/office/drawing/2014/main" id="{E1FF1403-0875-3E27-61F2-F1D686779A12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2148314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MÄÄRÄ</a:t>
            </a:r>
          </a:p>
        </p:txBody>
      </p:sp>
      <p:sp>
        <p:nvSpPr>
          <p:cNvPr id="46" name="Leipätekstin taso yksi…">
            <a:extLst>
              <a:ext uri="{FF2B5EF4-FFF2-40B4-BE49-F238E27FC236}">
                <a16:creationId xmlns:a16="http://schemas.microsoft.com/office/drawing/2014/main" id="{DD38C91A-742F-6E49-5D3E-5A09C805DC82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032280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KÄYTTÖVALMIIKSI ASENNETTUNA ASIAKKAALLE: VAASA</a:t>
            </a:r>
          </a:p>
        </p:txBody>
      </p:sp>
    </p:spTree>
    <p:extLst>
      <p:ext uri="{BB962C8B-B14F-4D97-AF65-F5344CB8AC3E}">
        <p14:creationId xmlns:p14="http://schemas.microsoft.com/office/powerpoint/2010/main" val="150094564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DF4145-120D-C2D0-EA81-45F32638E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1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4D6F0F-93AD-B5F8-37A4-EAB8745535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071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7221A4-1025-A060-A285-5DBFD2C38C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202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9" name="Leipätekstin taso yksi…">
            <a:extLst>
              <a:ext uri="{FF2B5EF4-FFF2-40B4-BE49-F238E27FC236}">
                <a16:creationId xmlns:a16="http://schemas.microsoft.com/office/drawing/2014/main" id="{0E2D3FAD-74B4-4FD4-B972-15DDFE1420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761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Asiointi</a:t>
            </a:r>
            <a:r>
              <a:rPr lang="en-GB" dirty="0"/>
              <a:t> </a:t>
            </a:r>
            <a:r>
              <a:rPr lang="en-GB" dirty="0" err="1"/>
              <a:t>Octacellin</a:t>
            </a:r>
            <a:r>
              <a:rPr lang="en-GB" dirty="0"/>
              <a:t> </a:t>
            </a:r>
            <a:r>
              <a:rPr lang="en-GB" dirty="0" err="1"/>
              <a:t>yhteyshenkilöiden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on </a:t>
            </a:r>
            <a:r>
              <a:rPr lang="en-GB" dirty="0" err="1"/>
              <a:t>ollut</a:t>
            </a:r>
            <a:r>
              <a:rPr lang="en-GB" dirty="0"/>
              <a:t> </a:t>
            </a:r>
            <a:r>
              <a:rPr lang="en-GB" dirty="0" err="1"/>
              <a:t>sujuvaa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mukavaa</a:t>
            </a:r>
            <a:r>
              <a:rPr lang="en-GB" dirty="0"/>
              <a:t>. 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valoisat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erittäin</a:t>
            </a:r>
            <a:r>
              <a:rPr lang="en-GB" dirty="0"/>
              <a:t> </a:t>
            </a:r>
            <a:r>
              <a:rPr lang="en-GB" dirty="0" err="1"/>
              <a:t>hyvät</a:t>
            </a:r>
            <a:r>
              <a:rPr lang="en-GB" dirty="0"/>
              <a:t> </a:t>
            </a:r>
            <a:r>
              <a:rPr lang="en-GB" dirty="0" err="1"/>
              <a:t>eristämään</a:t>
            </a:r>
            <a:r>
              <a:rPr lang="en-GB" dirty="0"/>
              <a:t> </a:t>
            </a:r>
            <a:r>
              <a:rPr lang="en-GB" dirty="0" err="1"/>
              <a:t>ääntä</a:t>
            </a:r>
            <a:r>
              <a:rPr lang="en-GB" dirty="0"/>
              <a:t>. Ne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koko</a:t>
            </a:r>
            <a:r>
              <a:rPr lang="en-GB" dirty="0"/>
              <a:t> </a:t>
            </a:r>
            <a:r>
              <a:rPr lang="en-GB" dirty="0" err="1"/>
              <a:t>ajan</a:t>
            </a:r>
            <a:r>
              <a:rPr lang="en-GB" dirty="0"/>
              <a:t>.”</a:t>
            </a:r>
          </a:p>
        </p:txBody>
      </p:sp>
      <p:sp>
        <p:nvSpPr>
          <p:cNvPr id="22" name="Leipätekstin taso yksi…">
            <a:extLst>
              <a:ext uri="{FF2B5EF4-FFF2-40B4-BE49-F238E27FC236}">
                <a16:creationId xmlns:a16="http://schemas.microsoft.com/office/drawing/2014/main" id="{7A970FC4-94F3-E79A-A541-34760B27DC65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859070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Octacell-tilat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soveltuneet</a:t>
            </a:r>
            <a:r>
              <a:rPr lang="en-GB" dirty="0"/>
              <a:t> </a:t>
            </a:r>
            <a:r>
              <a:rPr lang="en-GB" dirty="0" err="1"/>
              <a:t>meillä</a:t>
            </a:r>
            <a:r>
              <a:rPr lang="en-GB" dirty="0"/>
              <a:t> </a:t>
            </a:r>
            <a:r>
              <a:rPr lang="en-GB" dirty="0" err="1"/>
              <a:t>hienosti</a:t>
            </a:r>
            <a:r>
              <a:rPr lang="en-GB" dirty="0"/>
              <a:t> </a:t>
            </a:r>
            <a:r>
              <a:rPr lang="en-GB" dirty="0" err="1"/>
              <a:t>niille</a:t>
            </a:r>
            <a:r>
              <a:rPr lang="en-GB" dirty="0"/>
              <a:t> </a:t>
            </a:r>
            <a:r>
              <a:rPr lang="en-GB" dirty="0" err="1"/>
              <a:t>suunniteltuihin</a:t>
            </a:r>
            <a:r>
              <a:rPr lang="en-GB" dirty="0"/>
              <a:t> </a:t>
            </a:r>
            <a:r>
              <a:rPr lang="en-GB" dirty="0" err="1"/>
              <a:t>tarkoituksiin</a:t>
            </a:r>
            <a:r>
              <a:rPr lang="en-GB" dirty="0"/>
              <a:t>. </a:t>
            </a:r>
            <a:r>
              <a:rPr lang="en-GB" dirty="0" err="1"/>
              <a:t>Octatellin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</a:t>
            </a:r>
            <a:r>
              <a:rPr lang="en-GB" dirty="0" err="1"/>
              <a:t>yhteistyö</a:t>
            </a:r>
            <a:r>
              <a:rPr lang="en-GB" dirty="0"/>
              <a:t> </a:t>
            </a:r>
            <a:r>
              <a:rPr lang="en-GB" dirty="0" err="1"/>
              <a:t>sujui</a:t>
            </a:r>
            <a:r>
              <a:rPr lang="en-GB" dirty="0"/>
              <a:t> </a:t>
            </a:r>
            <a:r>
              <a:rPr lang="en-GB" dirty="0" err="1"/>
              <a:t>helposti</a:t>
            </a:r>
            <a:r>
              <a:rPr lang="en-GB" dirty="0"/>
              <a:t> – </a:t>
            </a:r>
            <a:r>
              <a:rPr lang="en-GB" dirty="0" err="1"/>
              <a:t>asiantuntemus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opastus</a:t>
            </a:r>
            <a:r>
              <a:rPr lang="en-GB" dirty="0"/>
              <a:t> </a:t>
            </a:r>
            <a:r>
              <a:rPr lang="en-GB" dirty="0" err="1"/>
              <a:t>tilojen</a:t>
            </a:r>
            <a:r>
              <a:rPr lang="en-GB" dirty="0"/>
              <a:t> </a:t>
            </a:r>
            <a:r>
              <a:rPr lang="en-GB" dirty="0" err="1"/>
              <a:t>valinnassa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tärkeää</a:t>
            </a:r>
            <a:r>
              <a:rPr lang="en-GB" dirty="0"/>
              <a:t> </a:t>
            </a:r>
            <a:r>
              <a:rPr lang="en-GB" dirty="0" err="1"/>
              <a:t>valitessamme</a:t>
            </a:r>
            <a:r>
              <a:rPr lang="en-GB" dirty="0"/>
              <a:t> </a:t>
            </a:r>
            <a:r>
              <a:rPr lang="en-GB" dirty="0" err="1"/>
              <a:t>vaihtoehtoja</a:t>
            </a:r>
            <a:r>
              <a:rPr lang="en-GB" dirty="0"/>
              <a:t> </a:t>
            </a:r>
            <a:r>
              <a:rPr lang="en-GB" dirty="0" err="1"/>
              <a:t>käyttöömme</a:t>
            </a:r>
            <a:r>
              <a:rPr lang="en-GB" dirty="0"/>
              <a:t>.”</a:t>
            </a:r>
          </a:p>
        </p:txBody>
      </p:sp>
      <p:sp>
        <p:nvSpPr>
          <p:cNvPr id="23" name="Leipätekstin taso yksi…">
            <a:extLst>
              <a:ext uri="{FF2B5EF4-FFF2-40B4-BE49-F238E27FC236}">
                <a16:creationId xmlns:a16="http://schemas.microsoft.com/office/drawing/2014/main" id="{0DA0D3BF-BDF2-6347-88E1-B268A6F3EAA4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382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videoneuvotteluissa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keskittymistä</a:t>
            </a:r>
            <a:r>
              <a:rPr lang="en-GB" dirty="0"/>
              <a:t> </a:t>
            </a:r>
            <a:r>
              <a:rPr lang="en-GB" dirty="0" err="1"/>
              <a:t>vaativassa</a:t>
            </a:r>
            <a:r>
              <a:rPr lang="en-GB" dirty="0"/>
              <a:t> </a:t>
            </a:r>
            <a:r>
              <a:rPr lang="en-GB" dirty="0" err="1"/>
              <a:t>työssä</a:t>
            </a:r>
            <a:r>
              <a:rPr lang="en-GB" dirty="0"/>
              <a:t>. </a:t>
            </a:r>
            <a:r>
              <a:rPr lang="en-GB" dirty="0" err="1"/>
              <a:t>Aikataulut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pitäneet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olleet</a:t>
            </a:r>
            <a:r>
              <a:rPr lang="en-GB" dirty="0"/>
              <a:t> </a:t>
            </a:r>
            <a:r>
              <a:rPr lang="en-GB" dirty="0" err="1"/>
              <a:t>jopa</a:t>
            </a:r>
            <a:r>
              <a:rPr lang="en-GB" dirty="0"/>
              <a:t> </a:t>
            </a:r>
            <a:r>
              <a:rPr lang="en-GB" dirty="0" err="1"/>
              <a:t>etuajassa</a:t>
            </a:r>
            <a:r>
              <a:rPr lang="en-GB" dirty="0"/>
              <a:t>, </a:t>
            </a:r>
            <a:r>
              <a:rPr lang="en-GB" dirty="0" err="1"/>
              <a:t>mikä</a:t>
            </a:r>
            <a:r>
              <a:rPr lang="en-GB" dirty="0"/>
              <a:t> on </a:t>
            </a:r>
            <a:r>
              <a:rPr lang="en-GB" dirty="0" err="1"/>
              <a:t>nykyaikana</a:t>
            </a:r>
            <a:r>
              <a:rPr lang="en-GB" dirty="0"/>
              <a:t> </a:t>
            </a:r>
            <a:r>
              <a:rPr lang="en-GB" dirty="0" err="1"/>
              <a:t>harvinaista</a:t>
            </a:r>
            <a:r>
              <a:rPr lang="en-GB" dirty="0"/>
              <a:t>.”</a:t>
            </a:r>
          </a:p>
        </p:txBody>
      </p:sp>
      <p:sp>
        <p:nvSpPr>
          <p:cNvPr id="24" name="Leipätekstin taso yksi…">
            <a:extLst>
              <a:ext uri="{FF2B5EF4-FFF2-40B4-BE49-F238E27FC236}">
                <a16:creationId xmlns:a16="http://schemas.microsoft.com/office/drawing/2014/main" id="{0587F4BF-53F2-D7D0-3F46-DB0010BCA3F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1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Fanni </a:t>
            </a:r>
            <a:r>
              <a:rPr lang="en-GB" dirty="0" err="1"/>
              <a:t>Greijula</a:t>
            </a:r>
            <a:r>
              <a:rPr lang="en-GB" dirty="0"/>
              <a:t>, HR Operations Specialist, Wolt</a:t>
            </a:r>
          </a:p>
        </p:txBody>
      </p:sp>
      <p:sp>
        <p:nvSpPr>
          <p:cNvPr id="29" name="Leipätekstin taso yksi…">
            <a:extLst>
              <a:ext uri="{FF2B5EF4-FFF2-40B4-BE49-F238E27FC236}">
                <a16:creationId xmlns:a16="http://schemas.microsoft.com/office/drawing/2014/main" id="{5E09DAB7-5E1D-B277-6EF0-C8AA4178670F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6097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Pertti Putkonen, Real Estate Manager, Finland, Marimekko Oyj</a:t>
            </a:r>
          </a:p>
        </p:txBody>
      </p:sp>
      <p:sp>
        <p:nvSpPr>
          <p:cNvPr id="30" name="Leipätekstin taso yksi…">
            <a:extLst>
              <a:ext uri="{FF2B5EF4-FFF2-40B4-BE49-F238E27FC236}">
                <a16:creationId xmlns:a16="http://schemas.microsoft.com/office/drawing/2014/main" id="{42492C6A-87BD-6696-6D09-D8AC73D31DC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382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Eija </a:t>
            </a:r>
            <a:r>
              <a:rPr lang="en-GB" dirty="0" err="1"/>
              <a:t>Sebelja</a:t>
            </a:r>
            <a:r>
              <a:rPr lang="en-GB" dirty="0"/>
              <a:t>, Manager - Workplace &amp; Facilities, Fortum </a:t>
            </a:r>
          </a:p>
        </p:txBody>
      </p:sp>
    </p:spTree>
    <p:extLst>
      <p:ext uri="{BB962C8B-B14F-4D97-AF65-F5344CB8AC3E}">
        <p14:creationId xmlns:p14="http://schemas.microsoft.com/office/powerpoint/2010/main" val="335728633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6075029" y="3400427"/>
            <a:ext cx="754473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59" y="809626"/>
            <a:ext cx="2287924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76812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5" y="3400426"/>
            <a:ext cx="1480185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33808827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3400426"/>
            <a:ext cx="11200694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6526357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809626"/>
            <a:ext cx="11200694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0359" y="809626"/>
            <a:ext cx="1118341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7631" y="2128824"/>
            <a:ext cx="11182230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5567613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5946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60228" y="3400427"/>
            <a:ext cx="754334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8" y="809626"/>
            <a:ext cx="2289682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7" y="2128824"/>
            <a:ext cx="22894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82049" y="3400426"/>
            <a:ext cx="14841726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407035121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0" y="809626"/>
            <a:ext cx="2289651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9408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3400426"/>
            <a:ext cx="1118882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46073507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11204512" cy="812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474243065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808" y="3400426"/>
            <a:ext cx="1143019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1" y="3400426"/>
            <a:ext cx="11161018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97D6D03-A7C6-90A1-E31B-C31D0C85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F0AD6-67E6-A535-0BA3-2BCE69F79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644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225" y="3400426"/>
            <a:ext cx="7235826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7146" y="3400426"/>
            <a:ext cx="723317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6391415" y="3400426"/>
            <a:ext cx="723236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D9547BF-D09B-69EB-BA79-E6101B55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995B0-AA0C-5E24-8F78-CF0543FDB5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522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9577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76" y="4409729"/>
            <a:ext cx="1116102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480031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80031" y="4409729"/>
            <a:ext cx="11161018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179581-D34B-A3BF-859B-8164C6E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8C185C-3332-01AA-9296-3B06E9790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024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1809" y="3400427"/>
            <a:ext cx="7232354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808" y="4409729"/>
            <a:ext cx="7232356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6408690" y="3400427"/>
            <a:ext cx="723236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8690" y="4409729"/>
            <a:ext cx="723236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76335" y="3400427"/>
            <a:ext cx="723133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8576335" y="4409729"/>
            <a:ext cx="723133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60200EC-73DC-3B4E-0288-C833303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96D34D-53AE-E751-0FA1-68BE407E2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424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28" y="2105028"/>
            <a:ext cx="11164568" cy="374332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2" y="1241426"/>
            <a:ext cx="11143744" cy="10944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9577" y="6569077"/>
            <a:ext cx="11160126" cy="56165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9497" y="1241425"/>
            <a:ext cx="11161098" cy="86404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0" i="0" cap="none" spc="200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81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5464027" y="6425954"/>
            <a:ext cx="8159750" cy="5616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7" y="3400426"/>
            <a:ext cx="8159750" cy="2593480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83562-A627-C13B-D967-76B6D430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793568-1DB2-76F3-1200-7F8864F7B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366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5464027" y="3385645"/>
            <a:ext cx="8159750" cy="5723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8" y="9594305"/>
            <a:ext cx="8159748" cy="2591346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E3461-3E4D-6D87-C428-8B521C1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F87581-BAF6-3B3E-C133-62C195062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577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3933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15975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857772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95403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965395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tx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600571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7092886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540232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7969015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54040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7701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913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85223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6900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508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bg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8775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tx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/>
            </a:lvl2pPr>
            <a:lvl3pPr algn="ctr">
              <a:defRPr sz="2400"/>
            </a:lvl3pPr>
            <a:lvl4pPr algn="ctr">
              <a:defRPr sz="2200"/>
            </a:lvl4pPr>
            <a:lvl5pPr algn="ctr">
              <a:defRPr sz="2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6077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Esityksen nimi tai otsikko tähä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042712" y="23210175"/>
            <a:ext cx="3603423" cy="39370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lnSpc>
                <a:spcPct val="110000"/>
              </a:lnSpc>
              <a:buSzTx/>
              <a:buNone/>
              <a:defRPr sz="1800"/>
            </a:lvl1pPr>
          </a:lstStyle>
          <a:p>
            <a:r>
              <a:t>Esityksen nimi tai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1287614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4754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3089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312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761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2166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5872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7345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7567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4758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F13060F3-A245-EE06-0BA7-816DE55E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F7AB59-FD6C-EFDD-BBEE-61DD9BC16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4723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2235200" y="4922495"/>
            <a:ext cx="9730472" cy="7263154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428647"/>
            <a:ext cx="11204512" cy="19165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C0BC7C-6118-AA47-40B3-3C12DAD42A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576" y="4922495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B2F03F-D5FD-F687-CE2D-A78BE87B5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576" y="6709731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7872C8-773A-D55C-AAF9-6341BBA04F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576" y="8496967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F62E5F-CA96-CDB9-846E-0BCB8B05E7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576" y="10284203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959790575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9EBDAABD-4619-E4EB-5FCD-0A16E6FE15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978152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F090AD-84EC-32C6-8B72-BF1FCCFF69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1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1A3D3D-FCE5-ED6F-AE70-8B5636EA6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02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1" name="Leipätekstin taso yksi…">
            <a:extLst>
              <a:ext uri="{FF2B5EF4-FFF2-40B4-BE49-F238E27FC236}">
                <a16:creationId xmlns:a16="http://schemas.microsoft.com/office/drawing/2014/main" id="{1228EF49-8B42-F0B6-6765-A5AFCA82B535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6779626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2" name="Leipätekstin taso yksi…">
            <a:extLst>
              <a:ext uri="{FF2B5EF4-FFF2-40B4-BE49-F238E27FC236}">
                <a16:creationId xmlns:a16="http://schemas.microsoft.com/office/drawing/2014/main" id="{E40A3329-3CF8-FEA3-6382-BA21CFF1CA3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978152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796465-5F12-0316-3D18-F6160317DB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1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2874C3D-12D0-A0A1-DBD2-FC167FDE25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5702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Leipätekstin taso yksi…">
            <a:extLst>
              <a:ext uri="{FF2B5EF4-FFF2-40B4-BE49-F238E27FC236}">
                <a16:creationId xmlns:a16="http://schemas.microsoft.com/office/drawing/2014/main" id="{66FE9A80-CF9D-624D-FD56-00D9A6058439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6779626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9306908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nnoittelu / 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576067-9DEA-23A4-E91A-B87C0B4D08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9808993"/>
              </p:ext>
            </p:extLst>
          </p:nvPr>
        </p:nvGraphicFramePr>
        <p:xfrm>
          <a:off x="761160" y="2782356"/>
          <a:ext cx="22862616" cy="14833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715654">
                  <a:extLst>
                    <a:ext uri="{9D8B030D-6E8A-4147-A177-3AD203B41FA5}">
                      <a16:colId xmlns:a16="http://schemas.microsoft.com/office/drawing/2014/main" val="3647330513"/>
                    </a:ext>
                  </a:extLst>
                </a:gridCol>
                <a:gridCol w="5715654">
                  <a:extLst>
                    <a:ext uri="{9D8B030D-6E8A-4147-A177-3AD203B41FA5}">
                      <a16:colId xmlns:a16="http://schemas.microsoft.com/office/drawing/2014/main" val="4216636883"/>
                    </a:ext>
                  </a:extLst>
                </a:gridCol>
                <a:gridCol w="4981108">
                  <a:extLst>
                    <a:ext uri="{9D8B030D-6E8A-4147-A177-3AD203B41FA5}">
                      <a16:colId xmlns:a16="http://schemas.microsoft.com/office/drawing/2014/main" val="3796313754"/>
                    </a:ext>
                  </a:extLst>
                </a:gridCol>
                <a:gridCol w="6450200">
                  <a:extLst>
                    <a:ext uri="{9D8B030D-6E8A-4147-A177-3AD203B41FA5}">
                      <a16:colId xmlns:a16="http://schemas.microsoft.com/office/drawing/2014/main" val="3430210275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749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31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73C405-F848-8DC5-5124-D450FF8774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1686805"/>
              </p:ext>
            </p:extLst>
          </p:nvPr>
        </p:nvGraphicFramePr>
        <p:xfrm>
          <a:off x="761158" y="5196695"/>
          <a:ext cx="5725368" cy="57369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67968">
                  <a:extLst>
                    <a:ext uri="{9D8B030D-6E8A-4147-A177-3AD203B41FA5}">
                      <a16:colId xmlns:a16="http://schemas.microsoft.com/office/drawing/2014/main" val="25446575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21028499"/>
                    </a:ext>
                  </a:extLst>
                </a:gridCol>
              </a:tblGrid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49070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779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7111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059899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4628"/>
                  </a:ext>
                </a:extLst>
              </a:tr>
            </a:tbl>
          </a:graphicData>
        </a:graphic>
      </p:graphicFrame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FAF268-D41B-124D-C458-A7E352632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270" y="5196693"/>
            <a:ext cx="9646804" cy="5736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0" name="Leipätekstin taso yksi…">
            <a:extLst>
              <a:ext uri="{FF2B5EF4-FFF2-40B4-BE49-F238E27FC236}">
                <a16:creationId xmlns:a16="http://schemas.microsoft.com/office/drawing/2014/main" id="{532332FE-6304-B7A0-5BC4-32B862D3A1E3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444818" y="10495722"/>
            <a:ext cx="6178024" cy="4379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Toimitusaika 3-4 viikkoa tilauksesta</a:t>
            </a:r>
            <a:endParaRPr dirty="0"/>
          </a:p>
        </p:txBody>
      </p:sp>
      <p:sp>
        <p:nvSpPr>
          <p:cNvPr id="16" name="Leipätekstin taso yksi…">
            <a:extLst>
              <a:ext uri="{FF2B5EF4-FFF2-40B4-BE49-F238E27FC236}">
                <a16:creationId xmlns:a16="http://schemas.microsoft.com/office/drawing/2014/main" id="{51BD1155-7D30-5FDB-EB7E-92691DDA2D6E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7444818" y="9282755"/>
            <a:ext cx="6178024" cy="8631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Maksuehto: Tilauksesta 30 päivää netto / sopimuksen mukaan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C3CBE-D61F-D74C-D496-2EBCBE4E2091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1032080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78D854-4627-4E4D-56D5-797226757A29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908039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Leipätekstin taso yksi…">
            <a:extLst>
              <a:ext uri="{FF2B5EF4-FFF2-40B4-BE49-F238E27FC236}">
                <a16:creationId xmlns:a16="http://schemas.microsoft.com/office/drawing/2014/main" id="{B0BE5077-E5B2-551D-00F1-28CAE5D12A5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77888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2X2</a:t>
            </a:r>
          </a:p>
        </p:txBody>
      </p:sp>
      <p:sp>
        <p:nvSpPr>
          <p:cNvPr id="26" name="Leipätekstin taso yksi…">
            <a:extLst>
              <a:ext uri="{FF2B5EF4-FFF2-40B4-BE49-F238E27FC236}">
                <a16:creationId xmlns:a16="http://schemas.microsoft.com/office/drawing/2014/main" id="{147AFA81-9993-E244-472B-C9F9EC0AA3D7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382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27" name="Leipätekstin taso yksi…">
            <a:extLst>
              <a:ext uri="{FF2B5EF4-FFF2-40B4-BE49-F238E27FC236}">
                <a16:creationId xmlns:a16="http://schemas.microsoft.com/office/drawing/2014/main" id="{5780D540-8860-02EE-A4A7-177068CF59B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81056" y="3526011"/>
            <a:ext cx="4993764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</a:t>
            </a:r>
          </a:p>
        </p:txBody>
      </p:sp>
      <p:sp>
        <p:nvSpPr>
          <p:cNvPr id="28" name="Leipätekstin taso yksi…">
            <a:extLst>
              <a:ext uri="{FF2B5EF4-FFF2-40B4-BE49-F238E27FC236}">
                <a16:creationId xmlns:a16="http://schemas.microsoft.com/office/drawing/2014/main" id="{313318FF-AF68-D713-D4D1-FE06BF75E4A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7158573" y="3526011"/>
            <a:ext cx="6464266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19 762 €</a:t>
            </a:r>
          </a:p>
        </p:txBody>
      </p:sp>
      <p:sp>
        <p:nvSpPr>
          <p:cNvPr id="31" name="Leipätekstin taso yksi…">
            <a:extLst>
              <a:ext uri="{FF2B5EF4-FFF2-40B4-BE49-F238E27FC236}">
                <a16:creationId xmlns:a16="http://schemas.microsoft.com/office/drawing/2014/main" id="{BF0A919E-A67F-C2CB-0188-3553CBC84E5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550179" y="6547507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8 991 €</a:t>
            </a:r>
          </a:p>
        </p:txBody>
      </p:sp>
      <p:sp>
        <p:nvSpPr>
          <p:cNvPr id="33" name="Leipätekstin taso yksi…">
            <a:extLst>
              <a:ext uri="{FF2B5EF4-FFF2-40B4-BE49-F238E27FC236}">
                <a16:creationId xmlns:a16="http://schemas.microsoft.com/office/drawing/2014/main" id="{6DA4834E-DF20-3153-A21E-8171CCFDE901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50179" y="7692495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890 €</a:t>
            </a:r>
          </a:p>
        </p:txBody>
      </p:sp>
      <p:sp>
        <p:nvSpPr>
          <p:cNvPr id="34" name="Leipätekstin taso yksi…">
            <a:extLst>
              <a:ext uri="{FF2B5EF4-FFF2-40B4-BE49-F238E27FC236}">
                <a16:creationId xmlns:a16="http://schemas.microsoft.com/office/drawing/2014/main" id="{B2D14EB9-7C45-2F88-521D-C7F93C0CF1F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50179" y="883748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35" name="Leipätekstin taso yksi…">
            <a:extLst>
              <a:ext uri="{FF2B5EF4-FFF2-40B4-BE49-F238E27FC236}">
                <a16:creationId xmlns:a16="http://schemas.microsoft.com/office/drawing/2014/main" id="{22C7E8D3-686B-0EDB-4B70-55C4BA22A164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50179" y="999837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390 €</a:t>
            </a:r>
          </a:p>
        </p:txBody>
      </p:sp>
      <p:sp>
        <p:nvSpPr>
          <p:cNvPr id="36" name="Leipätekstin taso yksi…">
            <a:extLst>
              <a:ext uri="{FF2B5EF4-FFF2-40B4-BE49-F238E27FC236}">
                <a16:creationId xmlns:a16="http://schemas.microsoft.com/office/drawing/2014/main" id="{B891ED51-C609-2F83-44EC-599A4AB9116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24385" y="6547507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vakiovarustelulla</a:t>
            </a:r>
          </a:p>
        </p:txBody>
      </p:sp>
      <p:sp>
        <p:nvSpPr>
          <p:cNvPr id="37" name="Leipätekstin taso yksi…">
            <a:extLst>
              <a:ext uri="{FF2B5EF4-FFF2-40B4-BE49-F238E27FC236}">
                <a16:creationId xmlns:a16="http://schemas.microsoft.com/office/drawing/2014/main" id="{33230B75-B7A2-FA95-FC88-0780DF02C80C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24385" y="7676591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 &amp; asennus - Vaasa</a:t>
            </a:r>
          </a:p>
        </p:txBody>
      </p:sp>
      <p:sp>
        <p:nvSpPr>
          <p:cNvPr id="39" name="Leipätekstin taso yksi…">
            <a:extLst>
              <a:ext uri="{FF2B5EF4-FFF2-40B4-BE49-F238E27FC236}">
                <a16:creationId xmlns:a16="http://schemas.microsoft.com/office/drawing/2014/main" id="{0738216A-BD59-EF07-A44E-B84E96255111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924385" y="8821579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Yhteensä</a:t>
            </a:r>
          </a:p>
        </p:txBody>
      </p:sp>
      <p:sp>
        <p:nvSpPr>
          <p:cNvPr id="40" name="Leipätekstin taso yksi…">
            <a:extLst>
              <a:ext uri="{FF2B5EF4-FFF2-40B4-BE49-F238E27FC236}">
                <a16:creationId xmlns:a16="http://schemas.microsoft.com/office/drawing/2014/main" id="{6024284D-D193-4238-F31B-B591940645D2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924385" y="9998375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Optio: Vihreä ulkoväri</a:t>
            </a:r>
          </a:p>
        </p:txBody>
      </p:sp>
      <p:sp>
        <p:nvSpPr>
          <p:cNvPr id="41" name="Leipätekstin taso yksi…">
            <a:extLst>
              <a:ext uri="{FF2B5EF4-FFF2-40B4-BE49-F238E27FC236}">
                <a16:creationId xmlns:a16="http://schemas.microsoft.com/office/drawing/2014/main" id="{3301F17E-B6A7-CC3D-DE01-2A8C7FD02DDA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924385" y="5434323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2X2</a:t>
            </a:r>
          </a:p>
        </p:txBody>
      </p:sp>
      <p:sp>
        <p:nvSpPr>
          <p:cNvPr id="42" name="Leipätekstin taso yksi…">
            <a:extLst>
              <a:ext uri="{FF2B5EF4-FFF2-40B4-BE49-F238E27FC236}">
                <a16:creationId xmlns:a16="http://schemas.microsoft.com/office/drawing/2014/main" id="{DDE27505-3EB2-85A2-950C-EBA6E1DFDE99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4550178" y="5434323"/>
            <a:ext cx="1813240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Hinta (alv.0%)</a:t>
            </a:r>
          </a:p>
        </p:txBody>
      </p:sp>
      <p:sp>
        <p:nvSpPr>
          <p:cNvPr id="43" name="Leipätekstin taso yksi…">
            <a:extLst>
              <a:ext uri="{FF2B5EF4-FFF2-40B4-BE49-F238E27FC236}">
                <a16:creationId xmlns:a16="http://schemas.microsoft.com/office/drawing/2014/main" id="{0EAACCD0-8481-18A9-ED9A-1563972ACB1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777947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OCTACELL TILA</a:t>
            </a:r>
          </a:p>
        </p:txBody>
      </p:sp>
      <p:sp>
        <p:nvSpPr>
          <p:cNvPr id="44" name="Leipätekstin taso yksi…">
            <a:extLst>
              <a:ext uri="{FF2B5EF4-FFF2-40B4-BE49-F238E27FC236}">
                <a16:creationId xmlns:a16="http://schemas.microsoft.com/office/drawing/2014/main" id="{92CF6934-5A19-D9C8-D592-3942CA82D433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486983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YKSIKKÖHINTA</a:t>
            </a:r>
          </a:p>
        </p:txBody>
      </p:sp>
      <p:sp>
        <p:nvSpPr>
          <p:cNvPr id="45" name="Leipätekstin taso yksi…">
            <a:extLst>
              <a:ext uri="{FF2B5EF4-FFF2-40B4-BE49-F238E27FC236}">
                <a16:creationId xmlns:a16="http://schemas.microsoft.com/office/drawing/2014/main" id="{E1FF1403-0875-3E27-61F2-F1D686779A12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2148314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MÄÄRÄ</a:t>
            </a:r>
          </a:p>
        </p:txBody>
      </p:sp>
      <p:sp>
        <p:nvSpPr>
          <p:cNvPr id="46" name="Leipätekstin taso yksi…">
            <a:extLst>
              <a:ext uri="{FF2B5EF4-FFF2-40B4-BE49-F238E27FC236}">
                <a16:creationId xmlns:a16="http://schemas.microsoft.com/office/drawing/2014/main" id="{DD38C91A-742F-6E49-5D3E-5A09C805DC82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032280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KÄYTTÖVALMIIKSI ASENNETTUNA ASIAKKAALLE: VAASA</a:t>
            </a:r>
          </a:p>
        </p:txBody>
      </p:sp>
    </p:spTree>
    <p:extLst>
      <p:ext uri="{BB962C8B-B14F-4D97-AF65-F5344CB8AC3E}">
        <p14:creationId xmlns:p14="http://schemas.microsoft.com/office/powerpoint/2010/main" val="198805168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DF4145-120D-C2D0-EA81-45F32638E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1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4D6F0F-93AD-B5F8-37A4-EAB8745535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071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7221A4-1025-A060-A285-5DBFD2C38C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202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9" name="Leipätekstin taso yksi…">
            <a:extLst>
              <a:ext uri="{FF2B5EF4-FFF2-40B4-BE49-F238E27FC236}">
                <a16:creationId xmlns:a16="http://schemas.microsoft.com/office/drawing/2014/main" id="{0E2D3FAD-74B4-4FD4-B972-15DDFE1420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761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Asiointi</a:t>
            </a:r>
            <a:r>
              <a:rPr lang="en-GB" dirty="0"/>
              <a:t> </a:t>
            </a:r>
            <a:r>
              <a:rPr lang="en-GB" dirty="0" err="1"/>
              <a:t>Octacellin</a:t>
            </a:r>
            <a:r>
              <a:rPr lang="en-GB" dirty="0"/>
              <a:t> </a:t>
            </a:r>
            <a:r>
              <a:rPr lang="en-GB" dirty="0" err="1"/>
              <a:t>yhteyshenkilöiden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on </a:t>
            </a:r>
            <a:r>
              <a:rPr lang="en-GB" dirty="0" err="1"/>
              <a:t>ollut</a:t>
            </a:r>
            <a:r>
              <a:rPr lang="en-GB" dirty="0"/>
              <a:t> </a:t>
            </a:r>
            <a:r>
              <a:rPr lang="en-GB" dirty="0" err="1"/>
              <a:t>sujuvaa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mukavaa</a:t>
            </a:r>
            <a:r>
              <a:rPr lang="en-GB" dirty="0"/>
              <a:t>. 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valoisat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erittäin</a:t>
            </a:r>
            <a:r>
              <a:rPr lang="en-GB" dirty="0"/>
              <a:t> </a:t>
            </a:r>
            <a:r>
              <a:rPr lang="en-GB" dirty="0" err="1"/>
              <a:t>hyvät</a:t>
            </a:r>
            <a:r>
              <a:rPr lang="en-GB" dirty="0"/>
              <a:t> </a:t>
            </a:r>
            <a:r>
              <a:rPr lang="en-GB" dirty="0" err="1"/>
              <a:t>eristämään</a:t>
            </a:r>
            <a:r>
              <a:rPr lang="en-GB" dirty="0"/>
              <a:t> </a:t>
            </a:r>
            <a:r>
              <a:rPr lang="en-GB" dirty="0" err="1"/>
              <a:t>ääntä</a:t>
            </a:r>
            <a:r>
              <a:rPr lang="en-GB" dirty="0"/>
              <a:t>. Ne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koko</a:t>
            </a:r>
            <a:r>
              <a:rPr lang="en-GB" dirty="0"/>
              <a:t> </a:t>
            </a:r>
            <a:r>
              <a:rPr lang="en-GB" dirty="0" err="1"/>
              <a:t>ajan</a:t>
            </a:r>
            <a:r>
              <a:rPr lang="en-GB" dirty="0"/>
              <a:t>.”</a:t>
            </a:r>
          </a:p>
        </p:txBody>
      </p:sp>
      <p:sp>
        <p:nvSpPr>
          <p:cNvPr id="22" name="Leipätekstin taso yksi…">
            <a:extLst>
              <a:ext uri="{FF2B5EF4-FFF2-40B4-BE49-F238E27FC236}">
                <a16:creationId xmlns:a16="http://schemas.microsoft.com/office/drawing/2014/main" id="{7A970FC4-94F3-E79A-A541-34760B27DC65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859070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Octacell-tilat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soveltuneet</a:t>
            </a:r>
            <a:r>
              <a:rPr lang="en-GB" dirty="0"/>
              <a:t> </a:t>
            </a:r>
            <a:r>
              <a:rPr lang="en-GB" dirty="0" err="1"/>
              <a:t>meillä</a:t>
            </a:r>
            <a:r>
              <a:rPr lang="en-GB" dirty="0"/>
              <a:t> </a:t>
            </a:r>
            <a:r>
              <a:rPr lang="en-GB" dirty="0" err="1"/>
              <a:t>hienosti</a:t>
            </a:r>
            <a:r>
              <a:rPr lang="en-GB" dirty="0"/>
              <a:t> </a:t>
            </a:r>
            <a:r>
              <a:rPr lang="en-GB" dirty="0" err="1"/>
              <a:t>niille</a:t>
            </a:r>
            <a:r>
              <a:rPr lang="en-GB" dirty="0"/>
              <a:t> </a:t>
            </a:r>
            <a:r>
              <a:rPr lang="en-GB" dirty="0" err="1"/>
              <a:t>suunniteltuihin</a:t>
            </a:r>
            <a:r>
              <a:rPr lang="en-GB" dirty="0"/>
              <a:t> </a:t>
            </a:r>
            <a:r>
              <a:rPr lang="en-GB" dirty="0" err="1"/>
              <a:t>tarkoituksiin</a:t>
            </a:r>
            <a:r>
              <a:rPr lang="en-GB" dirty="0"/>
              <a:t>. </a:t>
            </a:r>
            <a:r>
              <a:rPr lang="en-GB" dirty="0" err="1"/>
              <a:t>Octatellin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</a:t>
            </a:r>
            <a:r>
              <a:rPr lang="en-GB" dirty="0" err="1"/>
              <a:t>yhteistyö</a:t>
            </a:r>
            <a:r>
              <a:rPr lang="en-GB" dirty="0"/>
              <a:t> </a:t>
            </a:r>
            <a:r>
              <a:rPr lang="en-GB" dirty="0" err="1"/>
              <a:t>sujui</a:t>
            </a:r>
            <a:r>
              <a:rPr lang="en-GB" dirty="0"/>
              <a:t> </a:t>
            </a:r>
            <a:r>
              <a:rPr lang="en-GB" dirty="0" err="1"/>
              <a:t>helposti</a:t>
            </a:r>
            <a:r>
              <a:rPr lang="en-GB" dirty="0"/>
              <a:t> – </a:t>
            </a:r>
            <a:r>
              <a:rPr lang="en-GB" dirty="0" err="1"/>
              <a:t>asiantuntemus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opastus</a:t>
            </a:r>
            <a:r>
              <a:rPr lang="en-GB" dirty="0"/>
              <a:t> </a:t>
            </a:r>
            <a:r>
              <a:rPr lang="en-GB" dirty="0" err="1"/>
              <a:t>tilojen</a:t>
            </a:r>
            <a:r>
              <a:rPr lang="en-GB" dirty="0"/>
              <a:t> </a:t>
            </a:r>
            <a:r>
              <a:rPr lang="en-GB" dirty="0" err="1"/>
              <a:t>valinnassa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tärkeää</a:t>
            </a:r>
            <a:r>
              <a:rPr lang="en-GB" dirty="0"/>
              <a:t> </a:t>
            </a:r>
            <a:r>
              <a:rPr lang="en-GB" dirty="0" err="1"/>
              <a:t>valitessamme</a:t>
            </a:r>
            <a:r>
              <a:rPr lang="en-GB" dirty="0"/>
              <a:t> </a:t>
            </a:r>
            <a:r>
              <a:rPr lang="en-GB" dirty="0" err="1"/>
              <a:t>vaihtoehtoja</a:t>
            </a:r>
            <a:r>
              <a:rPr lang="en-GB" dirty="0"/>
              <a:t> </a:t>
            </a:r>
            <a:r>
              <a:rPr lang="en-GB" dirty="0" err="1"/>
              <a:t>käyttöömme</a:t>
            </a:r>
            <a:r>
              <a:rPr lang="en-GB" dirty="0"/>
              <a:t>.”</a:t>
            </a:r>
          </a:p>
        </p:txBody>
      </p:sp>
      <p:sp>
        <p:nvSpPr>
          <p:cNvPr id="23" name="Leipätekstin taso yksi…">
            <a:extLst>
              <a:ext uri="{FF2B5EF4-FFF2-40B4-BE49-F238E27FC236}">
                <a16:creationId xmlns:a16="http://schemas.microsoft.com/office/drawing/2014/main" id="{0DA0D3BF-BDF2-6347-88E1-B268A6F3EAA4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382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videoneuvotteluissa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keskittymistä</a:t>
            </a:r>
            <a:r>
              <a:rPr lang="en-GB" dirty="0"/>
              <a:t> </a:t>
            </a:r>
            <a:r>
              <a:rPr lang="en-GB" dirty="0" err="1"/>
              <a:t>vaativassa</a:t>
            </a:r>
            <a:r>
              <a:rPr lang="en-GB" dirty="0"/>
              <a:t> </a:t>
            </a:r>
            <a:r>
              <a:rPr lang="en-GB" dirty="0" err="1"/>
              <a:t>työssä</a:t>
            </a:r>
            <a:r>
              <a:rPr lang="en-GB" dirty="0"/>
              <a:t>. </a:t>
            </a:r>
            <a:r>
              <a:rPr lang="en-GB" dirty="0" err="1"/>
              <a:t>Aikataulut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pitäneet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olleet</a:t>
            </a:r>
            <a:r>
              <a:rPr lang="en-GB" dirty="0"/>
              <a:t> </a:t>
            </a:r>
            <a:r>
              <a:rPr lang="en-GB" dirty="0" err="1"/>
              <a:t>jopa</a:t>
            </a:r>
            <a:r>
              <a:rPr lang="en-GB" dirty="0"/>
              <a:t> </a:t>
            </a:r>
            <a:r>
              <a:rPr lang="en-GB" dirty="0" err="1"/>
              <a:t>etuajassa</a:t>
            </a:r>
            <a:r>
              <a:rPr lang="en-GB" dirty="0"/>
              <a:t>, </a:t>
            </a:r>
            <a:r>
              <a:rPr lang="en-GB" dirty="0" err="1"/>
              <a:t>mikä</a:t>
            </a:r>
            <a:r>
              <a:rPr lang="en-GB" dirty="0"/>
              <a:t> on </a:t>
            </a:r>
            <a:r>
              <a:rPr lang="en-GB" dirty="0" err="1"/>
              <a:t>nykyaikana</a:t>
            </a:r>
            <a:r>
              <a:rPr lang="en-GB" dirty="0"/>
              <a:t> </a:t>
            </a:r>
            <a:r>
              <a:rPr lang="en-GB" dirty="0" err="1"/>
              <a:t>harvinaista</a:t>
            </a:r>
            <a:r>
              <a:rPr lang="en-GB" dirty="0"/>
              <a:t>.”</a:t>
            </a:r>
          </a:p>
        </p:txBody>
      </p:sp>
      <p:sp>
        <p:nvSpPr>
          <p:cNvPr id="24" name="Leipätekstin taso yksi…">
            <a:extLst>
              <a:ext uri="{FF2B5EF4-FFF2-40B4-BE49-F238E27FC236}">
                <a16:creationId xmlns:a16="http://schemas.microsoft.com/office/drawing/2014/main" id="{0587F4BF-53F2-D7D0-3F46-DB0010BCA3F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1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Fanni </a:t>
            </a:r>
            <a:r>
              <a:rPr lang="en-GB" dirty="0" err="1"/>
              <a:t>Greijula</a:t>
            </a:r>
            <a:r>
              <a:rPr lang="en-GB" dirty="0"/>
              <a:t>, HR Operations Specialist, Wolt</a:t>
            </a:r>
          </a:p>
        </p:txBody>
      </p:sp>
      <p:sp>
        <p:nvSpPr>
          <p:cNvPr id="29" name="Leipätekstin taso yksi…">
            <a:extLst>
              <a:ext uri="{FF2B5EF4-FFF2-40B4-BE49-F238E27FC236}">
                <a16:creationId xmlns:a16="http://schemas.microsoft.com/office/drawing/2014/main" id="{5E09DAB7-5E1D-B277-6EF0-C8AA4178670F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6097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Pertti Putkonen, Real Estate Manager, Finland, Marimekko Oyj</a:t>
            </a:r>
          </a:p>
        </p:txBody>
      </p:sp>
      <p:sp>
        <p:nvSpPr>
          <p:cNvPr id="30" name="Leipätekstin taso yksi…">
            <a:extLst>
              <a:ext uri="{FF2B5EF4-FFF2-40B4-BE49-F238E27FC236}">
                <a16:creationId xmlns:a16="http://schemas.microsoft.com/office/drawing/2014/main" id="{42492C6A-87BD-6696-6D09-D8AC73D31DC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382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Eija </a:t>
            </a:r>
            <a:r>
              <a:rPr lang="en-GB" dirty="0" err="1"/>
              <a:t>Sebelja</a:t>
            </a:r>
            <a:r>
              <a:rPr lang="en-GB" dirty="0"/>
              <a:t>, Manager - Workplace &amp; Facilities, Fortum </a:t>
            </a:r>
          </a:p>
        </p:txBody>
      </p:sp>
    </p:spTree>
    <p:extLst>
      <p:ext uri="{BB962C8B-B14F-4D97-AF65-F5344CB8AC3E}">
        <p14:creationId xmlns:p14="http://schemas.microsoft.com/office/powerpoint/2010/main" val="316786106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6075029" y="3400427"/>
            <a:ext cx="754473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59" y="809626"/>
            <a:ext cx="2287924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76812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5" y="3400426"/>
            <a:ext cx="1480185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8031076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F13060F3-A245-EE06-0BA7-816DE55E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F7AB59-FD6C-EFDD-BBEE-61DD9BC16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2731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3400426"/>
            <a:ext cx="11200694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06447653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809626"/>
            <a:ext cx="11200694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0359" y="809626"/>
            <a:ext cx="1118341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7631" y="2128824"/>
            <a:ext cx="11182230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02484619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60228" y="3400427"/>
            <a:ext cx="754334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8" y="809626"/>
            <a:ext cx="2289682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7" y="2128824"/>
            <a:ext cx="22894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82049" y="3400426"/>
            <a:ext cx="14841726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951040460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0" y="809626"/>
            <a:ext cx="2289651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9408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3400426"/>
            <a:ext cx="1118882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72798320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11204512" cy="812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606904921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808" y="3400426"/>
            <a:ext cx="1143019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1" y="3400426"/>
            <a:ext cx="11161018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97D6D03-A7C6-90A1-E31B-C31D0C85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F0AD6-67E6-A535-0BA3-2BCE69F79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687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225" y="3400426"/>
            <a:ext cx="7235826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7146" y="3400426"/>
            <a:ext cx="723317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6391415" y="3400426"/>
            <a:ext cx="723236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D9547BF-D09B-69EB-BA79-E6101B55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995B0-AA0C-5E24-8F78-CF0543FDB5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70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xt colum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9577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76" y="4409729"/>
            <a:ext cx="1116102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480031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80031" y="4409729"/>
            <a:ext cx="11161018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179581-D34B-A3BF-859B-8164C6E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8C185C-3332-01AA-9296-3B06E9790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781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xt colu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1809" y="3400427"/>
            <a:ext cx="7232354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808" y="4409729"/>
            <a:ext cx="7232356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6408690" y="3400427"/>
            <a:ext cx="723236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8690" y="4409729"/>
            <a:ext cx="723236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76335" y="3400427"/>
            <a:ext cx="723133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8576335" y="4409729"/>
            <a:ext cx="723133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60200EC-73DC-3B4E-0288-C833303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96D34D-53AE-E751-0FA1-68BE407E2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143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28" y="2105028"/>
            <a:ext cx="11164568" cy="374332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2" y="1241426"/>
            <a:ext cx="11143744" cy="10944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9577" y="6569077"/>
            <a:ext cx="11160126" cy="56165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9497" y="1241425"/>
            <a:ext cx="11161098" cy="86404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0" i="0" cap="none" spc="200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5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2235200" y="4922495"/>
            <a:ext cx="9730472" cy="7263154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428647"/>
            <a:ext cx="11204512" cy="19165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C0BC7C-6118-AA47-40B3-3C12DAD42A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576" y="4922495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B2F03F-D5FD-F687-CE2D-A78BE87B5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576" y="6709731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7872C8-773A-D55C-AAF9-6341BBA04F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576" y="8496967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F62E5F-CA96-CDB9-846E-0BCB8B05E7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576" y="10284203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856052379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5464027" y="6425954"/>
            <a:ext cx="8159750" cy="5616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7" y="3400426"/>
            <a:ext cx="8159750" cy="2593480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83562-A627-C13B-D967-76B6D430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793568-1DB2-76F3-1200-7F8864F7B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61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5464027" y="3385645"/>
            <a:ext cx="8159750" cy="5723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8" y="9594305"/>
            <a:ext cx="8159748" cy="2591346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E3461-3E4D-6D87-C428-8B521C1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F87581-BAF6-3B3E-C133-62C195062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586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933290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6507130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731135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6688912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tx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6250889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0746426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48855710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012684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9EBDAABD-4619-E4EB-5FCD-0A16E6FE15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978152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F090AD-84EC-32C6-8B72-BF1FCCFF69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1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1A3D3D-FCE5-ED6F-AE70-8B5636EA6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02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1" name="Leipätekstin taso yksi…">
            <a:extLst>
              <a:ext uri="{FF2B5EF4-FFF2-40B4-BE49-F238E27FC236}">
                <a16:creationId xmlns:a16="http://schemas.microsoft.com/office/drawing/2014/main" id="{1228EF49-8B42-F0B6-6765-A5AFCA82B535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6779626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2" name="Leipätekstin taso yksi…">
            <a:extLst>
              <a:ext uri="{FF2B5EF4-FFF2-40B4-BE49-F238E27FC236}">
                <a16:creationId xmlns:a16="http://schemas.microsoft.com/office/drawing/2014/main" id="{E40A3329-3CF8-FEA3-6382-BA21CFF1CA3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978152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796465-5F12-0316-3D18-F6160317DB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1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2874C3D-12D0-A0A1-DBD2-FC167FDE25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5702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Leipätekstin taso yksi…">
            <a:extLst>
              <a:ext uri="{FF2B5EF4-FFF2-40B4-BE49-F238E27FC236}">
                <a16:creationId xmlns:a16="http://schemas.microsoft.com/office/drawing/2014/main" id="{66FE9A80-CF9D-624D-FD56-00D9A6058439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6779626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1672087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021083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111292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700775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41242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0727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bg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0381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tx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/>
            </a:lvl2pPr>
            <a:lvl3pPr algn="ctr">
              <a:defRPr sz="2400"/>
            </a:lvl3pPr>
            <a:lvl4pPr algn="ctr">
              <a:defRPr sz="2200"/>
            </a:lvl4pPr>
            <a:lvl5pPr algn="ctr">
              <a:defRPr sz="2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6299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7C843EE-E00A-B90F-F401-69522CF55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63402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07DACD4-B79F-7650-0411-97DD457BD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1844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07E38CD-D284-5FF3-DC85-33F70BFF6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623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oittelu / 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576067-9DEA-23A4-E91A-B87C0B4D08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9808993"/>
              </p:ext>
            </p:extLst>
          </p:nvPr>
        </p:nvGraphicFramePr>
        <p:xfrm>
          <a:off x="761160" y="2782356"/>
          <a:ext cx="22862616" cy="14833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715654">
                  <a:extLst>
                    <a:ext uri="{9D8B030D-6E8A-4147-A177-3AD203B41FA5}">
                      <a16:colId xmlns:a16="http://schemas.microsoft.com/office/drawing/2014/main" val="3647330513"/>
                    </a:ext>
                  </a:extLst>
                </a:gridCol>
                <a:gridCol w="5715654">
                  <a:extLst>
                    <a:ext uri="{9D8B030D-6E8A-4147-A177-3AD203B41FA5}">
                      <a16:colId xmlns:a16="http://schemas.microsoft.com/office/drawing/2014/main" val="4216636883"/>
                    </a:ext>
                  </a:extLst>
                </a:gridCol>
                <a:gridCol w="4981108">
                  <a:extLst>
                    <a:ext uri="{9D8B030D-6E8A-4147-A177-3AD203B41FA5}">
                      <a16:colId xmlns:a16="http://schemas.microsoft.com/office/drawing/2014/main" val="3796313754"/>
                    </a:ext>
                  </a:extLst>
                </a:gridCol>
                <a:gridCol w="6450200">
                  <a:extLst>
                    <a:ext uri="{9D8B030D-6E8A-4147-A177-3AD203B41FA5}">
                      <a16:colId xmlns:a16="http://schemas.microsoft.com/office/drawing/2014/main" val="3430210275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749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31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73C405-F848-8DC5-5124-D450FF8774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1686805"/>
              </p:ext>
            </p:extLst>
          </p:nvPr>
        </p:nvGraphicFramePr>
        <p:xfrm>
          <a:off x="761158" y="5196695"/>
          <a:ext cx="5725368" cy="57369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67968">
                  <a:extLst>
                    <a:ext uri="{9D8B030D-6E8A-4147-A177-3AD203B41FA5}">
                      <a16:colId xmlns:a16="http://schemas.microsoft.com/office/drawing/2014/main" val="25446575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21028499"/>
                    </a:ext>
                  </a:extLst>
                </a:gridCol>
              </a:tblGrid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49070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779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7111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059899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4628"/>
                  </a:ext>
                </a:extLst>
              </a:tr>
            </a:tbl>
          </a:graphicData>
        </a:graphic>
      </p:graphicFrame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FAF268-D41B-124D-C458-A7E352632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270" y="5196693"/>
            <a:ext cx="9646804" cy="5736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0" name="Leipätekstin taso yksi…">
            <a:extLst>
              <a:ext uri="{FF2B5EF4-FFF2-40B4-BE49-F238E27FC236}">
                <a16:creationId xmlns:a16="http://schemas.microsoft.com/office/drawing/2014/main" id="{532332FE-6304-B7A0-5BC4-32B862D3A1E3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444818" y="10495722"/>
            <a:ext cx="6178024" cy="4379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Toimitusaika 3-4 viikkoa tilauksesta</a:t>
            </a:r>
            <a:endParaRPr dirty="0"/>
          </a:p>
        </p:txBody>
      </p:sp>
      <p:sp>
        <p:nvSpPr>
          <p:cNvPr id="16" name="Leipätekstin taso yksi…">
            <a:extLst>
              <a:ext uri="{FF2B5EF4-FFF2-40B4-BE49-F238E27FC236}">
                <a16:creationId xmlns:a16="http://schemas.microsoft.com/office/drawing/2014/main" id="{51BD1155-7D30-5FDB-EB7E-92691DDA2D6E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7444818" y="9282755"/>
            <a:ext cx="6178024" cy="8631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Maksuehto: Tilauksesta 30 päivää netto / sopimuksen mukaan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C3CBE-D61F-D74C-D496-2EBCBE4E2091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1032080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78D854-4627-4E4D-56D5-797226757A29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908039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Leipätekstin taso yksi…">
            <a:extLst>
              <a:ext uri="{FF2B5EF4-FFF2-40B4-BE49-F238E27FC236}">
                <a16:creationId xmlns:a16="http://schemas.microsoft.com/office/drawing/2014/main" id="{B0BE5077-E5B2-551D-00F1-28CAE5D12A5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77888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2X2</a:t>
            </a:r>
          </a:p>
        </p:txBody>
      </p:sp>
      <p:sp>
        <p:nvSpPr>
          <p:cNvPr id="26" name="Leipätekstin taso yksi…">
            <a:extLst>
              <a:ext uri="{FF2B5EF4-FFF2-40B4-BE49-F238E27FC236}">
                <a16:creationId xmlns:a16="http://schemas.microsoft.com/office/drawing/2014/main" id="{147AFA81-9993-E244-472B-C9F9EC0AA3D7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382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27" name="Leipätekstin taso yksi…">
            <a:extLst>
              <a:ext uri="{FF2B5EF4-FFF2-40B4-BE49-F238E27FC236}">
                <a16:creationId xmlns:a16="http://schemas.microsoft.com/office/drawing/2014/main" id="{5780D540-8860-02EE-A4A7-177068CF59B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81056" y="3526011"/>
            <a:ext cx="4993764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</a:t>
            </a:r>
          </a:p>
        </p:txBody>
      </p:sp>
      <p:sp>
        <p:nvSpPr>
          <p:cNvPr id="28" name="Leipätekstin taso yksi…">
            <a:extLst>
              <a:ext uri="{FF2B5EF4-FFF2-40B4-BE49-F238E27FC236}">
                <a16:creationId xmlns:a16="http://schemas.microsoft.com/office/drawing/2014/main" id="{313318FF-AF68-D713-D4D1-FE06BF75E4A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7158573" y="3526011"/>
            <a:ext cx="6464266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19 762 €</a:t>
            </a:r>
          </a:p>
        </p:txBody>
      </p:sp>
      <p:sp>
        <p:nvSpPr>
          <p:cNvPr id="31" name="Leipätekstin taso yksi…">
            <a:extLst>
              <a:ext uri="{FF2B5EF4-FFF2-40B4-BE49-F238E27FC236}">
                <a16:creationId xmlns:a16="http://schemas.microsoft.com/office/drawing/2014/main" id="{BF0A919E-A67F-C2CB-0188-3553CBC84E5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550179" y="6547507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8 991 €</a:t>
            </a:r>
          </a:p>
        </p:txBody>
      </p:sp>
      <p:sp>
        <p:nvSpPr>
          <p:cNvPr id="33" name="Leipätekstin taso yksi…">
            <a:extLst>
              <a:ext uri="{FF2B5EF4-FFF2-40B4-BE49-F238E27FC236}">
                <a16:creationId xmlns:a16="http://schemas.microsoft.com/office/drawing/2014/main" id="{6DA4834E-DF20-3153-A21E-8171CCFDE901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50179" y="7692495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890 €</a:t>
            </a:r>
          </a:p>
        </p:txBody>
      </p:sp>
      <p:sp>
        <p:nvSpPr>
          <p:cNvPr id="34" name="Leipätekstin taso yksi…">
            <a:extLst>
              <a:ext uri="{FF2B5EF4-FFF2-40B4-BE49-F238E27FC236}">
                <a16:creationId xmlns:a16="http://schemas.microsoft.com/office/drawing/2014/main" id="{B2D14EB9-7C45-2F88-521D-C7F93C0CF1F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50179" y="883748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35" name="Leipätekstin taso yksi…">
            <a:extLst>
              <a:ext uri="{FF2B5EF4-FFF2-40B4-BE49-F238E27FC236}">
                <a16:creationId xmlns:a16="http://schemas.microsoft.com/office/drawing/2014/main" id="{22C7E8D3-686B-0EDB-4B70-55C4BA22A164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50179" y="999837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390 €</a:t>
            </a:r>
          </a:p>
        </p:txBody>
      </p:sp>
      <p:sp>
        <p:nvSpPr>
          <p:cNvPr id="36" name="Leipätekstin taso yksi…">
            <a:extLst>
              <a:ext uri="{FF2B5EF4-FFF2-40B4-BE49-F238E27FC236}">
                <a16:creationId xmlns:a16="http://schemas.microsoft.com/office/drawing/2014/main" id="{B891ED51-C609-2F83-44EC-599A4AB9116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24385" y="6547507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vakiovarustelulla</a:t>
            </a:r>
          </a:p>
        </p:txBody>
      </p:sp>
      <p:sp>
        <p:nvSpPr>
          <p:cNvPr id="37" name="Leipätekstin taso yksi…">
            <a:extLst>
              <a:ext uri="{FF2B5EF4-FFF2-40B4-BE49-F238E27FC236}">
                <a16:creationId xmlns:a16="http://schemas.microsoft.com/office/drawing/2014/main" id="{33230B75-B7A2-FA95-FC88-0780DF02C80C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24385" y="7676591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 &amp; asennus - Vaasa</a:t>
            </a:r>
          </a:p>
        </p:txBody>
      </p:sp>
      <p:sp>
        <p:nvSpPr>
          <p:cNvPr id="39" name="Leipätekstin taso yksi…">
            <a:extLst>
              <a:ext uri="{FF2B5EF4-FFF2-40B4-BE49-F238E27FC236}">
                <a16:creationId xmlns:a16="http://schemas.microsoft.com/office/drawing/2014/main" id="{0738216A-BD59-EF07-A44E-B84E96255111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924385" y="8821579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Yhteensä</a:t>
            </a:r>
          </a:p>
        </p:txBody>
      </p:sp>
      <p:sp>
        <p:nvSpPr>
          <p:cNvPr id="40" name="Leipätekstin taso yksi…">
            <a:extLst>
              <a:ext uri="{FF2B5EF4-FFF2-40B4-BE49-F238E27FC236}">
                <a16:creationId xmlns:a16="http://schemas.microsoft.com/office/drawing/2014/main" id="{6024284D-D193-4238-F31B-B591940645D2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924385" y="9998375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Optio: Vihreä ulkoväri</a:t>
            </a:r>
          </a:p>
        </p:txBody>
      </p:sp>
      <p:sp>
        <p:nvSpPr>
          <p:cNvPr id="41" name="Leipätekstin taso yksi…">
            <a:extLst>
              <a:ext uri="{FF2B5EF4-FFF2-40B4-BE49-F238E27FC236}">
                <a16:creationId xmlns:a16="http://schemas.microsoft.com/office/drawing/2014/main" id="{3301F17E-B6A7-CC3D-DE01-2A8C7FD02DDA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924385" y="5434323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2X2</a:t>
            </a:r>
          </a:p>
        </p:txBody>
      </p:sp>
      <p:sp>
        <p:nvSpPr>
          <p:cNvPr id="42" name="Leipätekstin taso yksi…">
            <a:extLst>
              <a:ext uri="{FF2B5EF4-FFF2-40B4-BE49-F238E27FC236}">
                <a16:creationId xmlns:a16="http://schemas.microsoft.com/office/drawing/2014/main" id="{DDE27505-3EB2-85A2-950C-EBA6E1DFDE99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4550178" y="5434323"/>
            <a:ext cx="1813240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Hinta (alv.0%)</a:t>
            </a:r>
          </a:p>
        </p:txBody>
      </p:sp>
      <p:sp>
        <p:nvSpPr>
          <p:cNvPr id="43" name="Leipätekstin taso yksi…">
            <a:extLst>
              <a:ext uri="{FF2B5EF4-FFF2-40B4-BE49-F238E27FC236}">
                <a16:creationId xmlns:a16="http://schemas.microsoft.com/office/drawing/2014/main" id="{0EAACCD0-8481-18A9-ED9A-1563972ACB1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777947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OCTACELL TILA</a:t>
            </a:r>
          </a:p>
        </p:txBody>
      </p:sp>
      <p:sp>
        <p:nvSpPr>
          <p:cNvPr id="44" name="Leipätekstin taso yksi…">
            <a:extLst>
              <a:ext uri="{FF2B5EF4-FFF2-40B4-BE49-F238E27FC236}">
                <a16:creationId xmlns:a16="http://schemas.microsoft.com/office/drawing/2014/main" id="{92CF6934-5A19-D9C8-D592-3942CA82D433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486983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YKSIKKÖHINTA</a:t>
            </a:r>
          </a:p>
        </p:txBody>
      </p:sp>
      <p:sp>
        <p:nvSpPr>
          <p:cNvPr id="45" name="Leipätekstin taso yksi…">
            <a:extLst>
              <a:ext uri="{FF2B5EF4-FFF2-40B4-BE49-F238E27FC236}">
                <a16:creationId xmlns:a16="http://schemas.microsoft.com/office/drawing/2014/main" id="{E1FF1403-0875-3E27-61F2-F1D686779A12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2148314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MÄÄRÄ</a:t>
            </a:r>
          </a:p>
        </p:txBody>
      </p:sp>
      <p:sp>
        <p:nvSpPr>
          <p:cNvPr id="46" name="Leipätekstin taso yksi…">
            <a:extLst>
              <a:ext uri="{FF2B5EF4-FFF2-40B4-BE49-F238E27FC236}">
                <a16:creationId xmlns:a16="http://schemas.microsoft.com/office/drawing/2014/main" id="{DD38C91A-742F-6E49-5D3E-5A09C805DC82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032280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KÄYTTÖVALMIIKSI ASENNETTUNA ASIAKKAALLE: VAASA</a:t>
            </a:r>
          </a:p>
        </p:txBody>
      </p:sp>
    </p:spTree>
    <p:extLst>
      <p:ext uri="{BB962C8B-B14F-4D97-AF65-F5344CB8AC3E}">
        <p14:creationId xmlns:p14="http://schemas.microsoft.com/office/powerpoint/2010/main" val="3894304510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E87FCFA-12F3-5A07-5B48-105077061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00850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2D1D9B9F-CFC2-6ABB-508B-E119E274D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388B26-B89D-8DFE-57F5-FE8FF36FA9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45421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rown shirt sitting on a green bench&#10;&#10;AI-generated content may be incorrect.">
            <a:extLst>
              <a:ext uri="{FF2B5EF4-FFF2-40B4-BE49-F238E27FC236}">
                <a16:creationId xmlns:a16="http://schemas.microsoft.com/office/drawing/2014/main" id="{1EFF0858-B440-D064-F04F-18404A685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0E407C9-E0D8-62D0-CD89-5C3DE4A50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71875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69936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36728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45685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77408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5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54863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00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DF4145-120D-C2D0-EA81-45F32638E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1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4D6F0F-93AD-B5F8-37A4-EAB8745535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071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7221A4-1025-A060-A285-5DBFD2C38C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202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9" name="Leipätekstin taso yksi…">
            <a:extLst>
              <a:ext uri="{FF2B5EF4-FFF2-40B4-BE49-F238E27FC236}">
                <a16:creationId xmlns:a16="http://schemas.microsoft.com/office/drawing/2014/main" id="{0E2D3FAD-74B4-4FD4-B972-15DDFE1420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761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Asiointi</a:t>
            </a:r>
            <a:r>
              <a:rPr lang="en-GB" dirty="0"/>
              <a:t> </a:t>
            </a:r>
            <a:r>
              <a:rPr lang="en-GB" dirty="0" err="1"/>
              <a:t>Octacellin</a:t>
            </a:r>
            <a:r>
              <a:rPr lang="en-GB" dirty="0"/>
              <a:t> </a:t>
            </a:r>
            <a:r>
              <a:rPr lang="en-GB" dirty="0" err="1"/>
              <a:t>yhteyshenkilöiden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on </a:t>
            </a:r>
            <a:r>
              <a:rPr lang="en-GB" dirty="0" err="1"/>
              <a:t>ollut</a:t>
            </a:r>
            <a:r>
              <a:rPr lang="en-GB" dirty="0"/>
              <a:t> </a:t>
            </a:r>
            <a:r>
              <a:rPr lang="en-GB" dirty="0" err="1"/>
              <a:t>sujuvaa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mukavaa</a:t>
            </a:r>
            <a:r>
              <a:rPr lang="en-GB" dirty="0"/>
              <a:t>. 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valoisat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erittäin</a:t>
            </a:r>
            <a:r>
              <a:rPr lang="en-GB" dirty="0"/>
              <a:t> </a:t>
            </a:r>
            <a:r>
              <a:rPr lang="en-GB" dirty="0" err="1"/>
              <a:t>hyvät</a:t>
            </a:r>
            <a:r>
              <a:rPr lang="en-GB" dirty="0"/>
              <a:t> </a:t>
            </a:r>
            <a:r>
              <a:rPr lang="en-GB" dirty="0" err="1"/>
              <a:t>eristämään</a:t>
            </a:r>
            <a:r>
              <a:rPr lang="en-GB" dirty="0"/>
              <a:t> </a:t>
            </a:r>
            <a:r>
              <a:rPr lang="en-GB" dirty="0" err="1"/>
              <a:t>ääntä</a:t>
            </a:r>
            <a:r>
              <a:rPr lang="en-GB" dirty="0"/>
              <a:t>. Ne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koko</a:t>
            </a:r>
            <a:r>
              <a:rPr lang="en-GB" dirty="0"/>
              <a:t> </a:t>
            </a:r>
            <a:r>
              <a:rPr lang="en-GB" dirty="0" err="1"/>
              <a:t>ajan</a:t>
            </a:r>
            <a:r>
              <a:rPr lang="en-GB" dirty="0"/>
              <a:t>.”</a:t>
            </a:r>
          </a:p>
        </p:txBody>
      </p:sp>
      <p:sp>
        <p:nvSpPr>
          <p:cNvPr id="22" name="Leipätekstin taso yksi…">
            <a:extLst>
              <a:ext uri="{FF2B5EF4-FFF2-40B4-BE49-F238E27FC236}">
                <a16:creationId xmlns:a16="http://schemas.microsoft.com/office/drawing/2014/main" id="{7A970FC4-94F3-E79A-A541-34760B27DC65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859070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Octacell-tilat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soveltuneet</a:t>
            </a:r>
            <a:r>
              <a:rPr lang="en-GB" dirty="0"/>
              <a:t> </a:t>
            </a:r>
            <a:r>
              <a:rPr lang="en-GB" dirty="0" err="1"/>
              <a:t>meillä</a:t>
            </a:r>
            <a:r>
              <a:rPr lang="en-GB" dirty="0"/>
              <a:t> </a:t>
            </a:r>
            <a:r>
              <a:rPr lang="en-GB" dirty="0" err="1"/>
              <a:t>hienosti</a:t>
            </a:r>
            <a:r>
              <a:rPr lang="en-GB" dirty="0"/>
              <a:t> </a:t>
            </a:r>
            <a:r>
              <a:rPr lang="en-GB" dirty="0" err="1"/>
              <a:t>niille</a:t>
            </a:r>
            <a:r>
              <a:rPr lang="en-GB" dirty="0"/>
              <a:t> </a:t>
            </a:r>
            <a:r>
              <a:rPr lang="en-GB" dirty="0" err="1"/>
              <a:t>suunniteltuihin</a:t>
            </a:r>
            <a:r>
              <a:rPr lang="en-GB" dirty="0"/>
              <a:t> </a:t>
            </a:r>
            <a:r>
              <a:rPr lang="en-GB" dirty="0" err="1"/>
              <a:t>tarkoituksiin</a:t>
            </a:r>
            <a:r>
              <a:rPr lang="en-GB" dirty="0"/>
              <a:t>. </a:t>
            </a:r>
            <a:r>
              <a:rPr lang="en-GB" dirty="0" err="1"/>
              <a:t>Octatellin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</a:t>
            </a:r>
            <a:r>
              <a:rPr lang="en-GB" dirty="0" err="1"/>
              <a:t>yhteistyö</a:t>
            </a:r>
            <a:r>
              <a:rPr lang="en-GB" dirty="0"/>
              <a:t> </a:t>
            </a:r>
            <a:r>
              <a:rPr lang="en-GB" dirty="0" err="1"/>
              <a:t>sujui</a:t>
            </a:r>
            <a:r>
              <a:rPr lang="en-GB" dirty="0"/>
              <a:t> </a:t>
            </a:r>
            <a:r>
              <a:rPr lang="en-GB" dirty="0" err="1"/>
              <a:t>helposti</a:t>
            </a:r>
            <a:r>
              <a:rPr lang="en-GB" dirty="0"/>
              <a:t> – </a:t>
            </a:r>
            <a:r>
              <a:rPr lang="en-GB" dirty="0" err="1"/>
              <a:t>asiantuntemus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opastus</a:t>
            </a:r>
            <a:r>
              <a:rPr lang="en-GB" dirty="0"/>
              <a:t> </a:t>
            </a:r>
            <a:r>
              <a:rPr lang="en-GB" dirty="0" err="1"/>
              <a:t>tilojen</a:t>
            </a:r>
            <a:r>
              <a:rPr lang="en-GB" dirty="0"/>
              <a:t> </a:t>
            </a:r>
            <a:r>
              <a:rPr lang="en-GB" dirty="0" err="1"/>
              <a:t>valinnassa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tärkeää</a:t>
            </a:r>
            <a:r>
              <a:rPr lang="en-GB" dirty="0"/>
              <a:t> </a:t>
            </a:r>
            <a:r>
              <a:rPr lang="en-GB" dirty="0" err="1"/>
              <a:t>valitessamme</a:t>
            </a:r>
            <a:r>
              <a:rPr lang="en-GB" dirty="0"/>
              <a:t> </a:t>
            </a:r>
            <a:r>
              <a:rPr lang="en-GB" dirty="0" err="1"/>
              <a:t>vaihtoehtoja</a:t>
            </a:r>
            <a:r>
              <a:rPr lang="en-GB" dirty="0"/>
              <a:t> </a:t>
            </a:r>
            <a:r>
              <a:rPr lang="en-GB" dirty="0" err="1"/>
              <a:t>käyttöömme</a:t>
            </a:r>
            <a:r>
              <a:rPr lang="en-GB" dirty="0"/>
              <a:t>.”</a:t>
            </a:r>
          </a:p>
        </p:txBody>
      </p:sp>
      <p:sp>
        <p:nvSpPr>
          <p:cNvPr id="23" name="Leipätekstin taso yksi…">
            <a:extLst>
              <a:ext uri="{FF2B5EF4-FFF2-40B4-BE49-F238E27FC236}">
                <a16:creationId xmlns:a16="http://schemas.microsoft.com/office/drawing/2014/main" id="{0DA0D3BF-BDF2-6347-88E1-B268A6F3EAA4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382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videoneuvotteluissa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keskittymistä</a:t>
            </a:r>
            <a:r>
              <a:rPr lang="en-GB" dirty="0"/>
              <a:t> </a:t>
            </a:r>
            <a:r>
              <a:rPr lang="en-GB" dirty="0" err="1"/>
              <a:t>vaativassa</a:t>
            </a:r>
            <a:r>
              <a:rPr lang="en-GB" dirty="0"/>
              <a:t> </a:t>
            </a:r>
            <a:r>
              <a:rPr lang="en-GB" dirty="0" err="1"/>
              <a:t>työssä</a:t>
            </a:r>
            <a:r>
              <a:rPr lang="en-GB" dirty="0"/>
              <a:t>. </a:t>
            </a:r>
            <a:r>
              <a:rPr lang="en-GB" dirty="0" err="1"/>
              <a:t>Aikataulut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pitäneet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olleet</a:t>
            </a:r>
            <a:r>
              <a:rPr lang="en-GB" dirty="0"/>
              <a:t> </a:t>
            </a:r>
            <a:r>
              <a:rPr lang="en-GB" dirty="0" err="1"/>
              <a:t>jopa</a:t>
            </a:r>
            <a:r>
              <a:rPr lang="en-GB" dirty="0"/>
              <a:t> </a:t>
            </a:r>
            <a:r>
              <a:rPr lang="en-GB" dirty="0" err="1"/>
              <a:t>etuajassa</a:t>
            </a:r>
            <a:r>
              <a:rPr lang="en-GB" dirty="0"/>
              <a:t>, </a:t>
            </a:r>
            <a:r>
              <a:rPr lang="en-GB" dirty="0" err="1"/>
              <a:t>mikä</a:t>
            </a:r>
            <a:r>
              <a:rPr lang="en-GB" dirty="0"/>
              <a:t> on </a:t>
            </a:r>
            <a:r>
              <a:rPr lang="en-GB" dirty="0" err="1"/>
              <a:t>nykyaikana</a:t>
            </a:r>
            <a:r>
              <a:rPr lang="en-GB" dirty="0"/>
              <a:t> </a:t>
            </a:r>
            <a:r>
              <a:rPr lang="en-GB" dirty="0" err="1"/>
              <a:t>harvinaista</a:t>
            </a:r>
            <a:r>
              <a:rPr lang="en-GB" dirty="0"/>
              <a:t>.”</a:t>
            </a:r>
          </a:p>
        </p:txBody>
      </p:sp>
      <p:sp>
        <p:nvSpPr>
          <p:cNvPr id="24" name="Leipätekstin taso yksi…">
            <a:extLst>
              <a:ext uri="{FF2B5EF4-FFF2-40B4-BE49-F238E27FC236}">
                <a16:creationId xmlns:a16="http://schemas.microsoft.com/office/drawing/2014/main" id="{0587F4BF-53F2-D7D0-3F46-DB0010BCA3F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1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Fanni </a:t>
            </a:r>
            <a:r>
              <a:rPr lang="en-GB" dirty="0" err="1"/>
              <a:t>Greijula</a:t>
            </a:r>
            <a:r>
              <a:rPr lang="en-GB" dirty="0"/>
              <a:t>, HR Operations Specialist, Wolt</a:t>
            </a:r>
          </a:p>
        </p:txBody>
      </p:sp>
      <p:sp>
        <p:nvSpPr>
          <p:cNvPr id="29" name="Leipätekstin taso yksi…">
            <a:extLst>
              <a:ext uri="{FF2B5EF4-FFF2-40B4-BE49-F238E27FC236}">
                <a16:creationId xmlns:a16="http://schemas.microsoft.com/office/drawing/2014/main" id="{5E09DAB7-5E1D-B277-6EF0-C8AA4178670F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6097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Pertti Putkonen, Real Estate Manager, Finland, Marimekko Oyj</a:t>
            </a:r>
          </a:p>
        </p:txBody>
      </p:sp>
      <p:sp>
        <p:nvSpPr>
          <p:cNvPr id="30" name="Leipätekstin taso yksi…">
            <a:extLst>
              <a:ext uri="{FF2B5EF4-FFF2-40B4-BE49-F238E27FC236}">
                <a16:creationId xmlns:a16="http://schemas.microsoft.com/office/drawing/2014/main" id="{42492C6A-87BD-6696-6D09-D8AC73D31DC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382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Eija </a:t>
            </a:r>
            <a:r>
              <a:rPr lang="en-GB" dirty="0" err="1"/>
              <a:t>Sebelja</a:t>
            </a:r>
            <a:r>
              <a:rPr lang="en-GB" dirty="0"/>
              <a:t>, Manager - Workplace &amp; Facilities, Fortum </a:t>
            </a:r>
          </a:p>
        </p:txBody>
      </p:sp>
    </p:spTree>
    <p:extLst>
      <p:ext uri="{BB962C8B-B14F-4D97-AF65-F5344CB8AC3E}">
        <p14:creationId xmlns:p14="http://schemas.microsoft.com/office/powerpoint/2010/main" val="922668312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30281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F13060F3-A245-EE06-0BA7-816DE55E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F7AB59-FD6C-EFDD-BBEE-61DD9BC16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76509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2235200" y="4922495"/>
            <a:ext cx="9730472" cy="7263154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428647"/>
            <a:ext cx="11204512" cy="19165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C0BC7C-6118-AA47-40B3-3C12DAD42A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576" y="4922495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B2F03F-D5FD-F687-CE2D-A78BE87B5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576" y="6709731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7872C8-773A-D55C-AAF9-6341BBA04F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576" y="8496967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F62E5F-CA96-CDB9-846E-0BCB8B05E7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576" y="10284203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430441162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9EBDAABD-4619-E4EB-5FCD-0A16E6FE15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978152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F090AD-84EC-32C6-8B72-BF1FCCFF69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1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1A3D3D-FCE5-ED6F-AE70-8B5636EA6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02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1" name="Leipätekstin taso yksi…">
            <a:extLst>
              <a:ext uri="{FF2B5EF4-FFF2-40B4-BE49-F238E27FC236}">
                <a16:creationId xmlns:a16="http://schemas.microsoft.com/office/drawing/2014/main" id="{1228EF49-8B42-F0B6-6765-A5AFCA82B535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6779626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2" name="Leipätekstin taso yksi…">
            <a:extLst>
              <a:ext uri="{FF2B5EF4-FFF2-40B4-BE49-F238E27FC236}">
                <a16:creationId xmlns:a16="http://schemas.microsoft.com/office/drawing/2014/main" id="{E40A3329-3CF8-FEA3-6382-BA21CFF1CA3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978152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796465-5F12-0316-3D18-F6160317DB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1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2874C3D-12D0-A0A1-DBD2-FC167FDE25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5702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Leipätekstin taso yksi…">
            <a:extLst>
              <a:ext uri="{FF2B5EF4-FFF2-40B4-BE49-F238E27FC236}">
                <a16:creationId xmlns:a16="http://schemas.microsoft.com/office/drawing/2014/main" id="{66FE9A80-CF9D-624D-FD56-00D9A6058439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6779626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0079650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oittelu / 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576067-9DEA-23A4-E91A-B87C0B4D08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9808993"/>
              </p:ext>
            </p:extLst>
          </p:nvPr>
        </p:nvGraphicFramePr>
        <p:xfrm>
          <a:off x="761160" y="2782356"/>
          <a:ext cx="22862616" cy="14833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715654">
                  <a:extLst>
                    <a:ext uri="{9D8B030D-6E8A-4147-A177-3AD203B41FA5}">
                      <a16:colId xmlns:a16="http://schemas.microsoft.com/office/drawing/2014/main" val="3647330513"/>
                    </a:ext>
                  </a:extLst>
                </a:gridCol>
                <a:gridCol w="5715654">
                  <a:extLst>
                    <a:ext uri="{9D8B030D-6E8A-4147-A177-3AD203B41FA5}">
                      <a16:colId xmlns:a16="http://schemas.microsoft.com/office/drawing/2014/main" val="4216636883"/>
                    </a:ext>
                  </a:extLst>
                </a:gridCol>
                <a:gridCol w="4981108">
                  <a:extLst>
                    <a:ext uri="{9D8B030D-6E8A-4147-A177-3AD203B41FA5}">
                      <a16:colId xmlns:a16="http://schemas.microsoft.com/office/drawing/2014/main" val="3796313754"/>
                    </a:ext>
                  </a:extLst>
                </a:gridCol>
                <a:gridCol w="6450200">
                  <a:extLst>
                    <a:ext uri="{9D8B030D-6E8A-4147-A177-3AD203B41FA5}">
                      <a16:colId xmlns:a16="http://schemas.microsoft.com/office/drawing/2014/main" val="3430210275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749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31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73C405-F848-8DC5-5124-D450FF8774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1686805"/>
              </p:ext>
            </p:extLst>
          </p:nvPr>
        </p:nvGraphicFramePr>
        <p:xfrm>
          <a:off x="761158" y="5196695"/>
          <a:ext cx="5725368" cy="57369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67968">
                  <a:extLst>
                    <a:ext uri="{9D8B030D-6E8A-4147-A177-3AD203B41FA5}">
                      <a16:colId xmlns:a16="http://schemas.microsoft.com/office/drawing/2014/main" val="25446575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21028499"/>
                    </a:ext>
                  </a:extLst>
                </a:gridCol>
              </a:tblGrid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49070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779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7111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059899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4628"/>
                  </a:ext>
                </a:extLst>
              </a:tr>
            </a:tbl>
          </a:graphicData>
        </a:graphic>
      </p:graphicFrame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FAF268-D41B-124D-C458-A7E352632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270" y="5196693"/>
            <a:ext cx="9646804" cy="5736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0" name="Leipätekstin taso yksi…">
            <a:extLst>
              <a:ext uri="{FF2B5EF4-FFF2-40B4-BE49-F238E27FC236}">
                <a16:creationId xmlns:a16="http://schemas.microsoft.com/office/drawing/2014/main" id="{532332FE-6304-B7A0-5BC4-32B862D3A1E3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444818" y="10495722"/>
            <a:ext cx="6178024" cy="4379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Toimitusaika 3-4 viikkoa tilauksesta</a:t>
            </a:r>
            <a:endParaRPr dirty="0"/>
          </a:p>
        </p:txBody>
      </p:sp>
      <p:sp>
        <p:nvSpPr>
          <p:cNvPr id="16" name="Leipätekstin taso yksi…">
            <a:extLst>
              <a:ext uri="{FF2B5EF4-FFF2-40B4-BE49-F238E27FC236}">
                <a16:creationId xmlns:a16="http://schemas.microsoft.com/office/drawing/2014/main" id="{51BD1155-7D30-5FDB-EB7E-92691DDA2D6E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7444818" y="9282755"/>
            <a:ext cx="6178024" cy="8631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Maksuehto: Tilauksesta 30 päivää netto / sopimuksen mukaan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C3CBE-D61F-D74C-D496-2EBCBE4E2091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1032080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78D854-4627-4E4D-56D5-797226757A29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908039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Leipätekstin taso yksi…">
            <a:extLst>
              <a:ext uri="{FF2B5EF4-FFF2-40B4-BE49-F238E27FC236}">
                <a16:creationId xmlns:a16="http://schemas.microsoft.com/office/drawing/2014/main" id="{B0BE5077-E5B2-551D-00F1-28CAE5D12A5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77888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2X2</a:t>
            </a:r>
          </a:p>
        </p:txBody>
      </p:sp>
      <p:sp>
        <p:nvSpPr>
          <p:cNvPr id="26" name="Leipätekstin taso yksi…">
            <a:extLst>
              <a:ext uri="{FF2B5EF4-FFF2-40B4-BE49-F238E27FC236}">
                <a16:creationId xmlns:a16="http://schemas.microsoft.com/office/drawing/2014/main" id="{147AFA81-9993-E244-472B-C9F9EC0AA3D7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382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27" name="Leipätekstin taso yksi…">
            <a:extLst>
              <a:ext uri="{FF2B5EF4-FFF2-40B4-BE49-F238E27FC236}">
                <a16:creationId xmlns:a16="http://schemas.microsoft.com/office/drawing/2014/main" id="{5780D540-8860-02EE-A4A7-177068CF59B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81056" y="3526011"/>
            <a:ext cx="4993764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</a:t>
            </a:r>
          </a:p>
        </p:txBody>
      </p:sp>
      <p:sp>
        <p:nvSpPr>
          <p:cNvPr id="28" name="Leipätekstin taso yksi…">
            <a:extLst>
              <a:ext uri="{FF2B5EF4-FFF2-40B4-BE49-F238E27FC236}">
                <a16:creationId xmlns:a16="http://schemas.microsoft.com/office/drawing/2014/main" id="{313318FF-AF68-D713-D4D1-FE06BF75E4A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7158573" y="3526011"/>
            <a:ext cx="6464266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19 762 €</a:t>
            </a:r>
          </a:p>
        </p:txBody>
      </p:sp>
      <p:sp>
        <p:nvSpPr>
          <p:cNvPr id="31" name="Leipätekstin taso yksi…">
            <a:extLst>
              <a:ext uri="{FF2B5EF4-FFF2-40B4-BE49-F238E27FC236}">
                <a16:creationId xmlns:a16="http://schemas.microsoft.com/office/drawing/2014/main" id="{BF0A919E-A67F-C2CB-0188-3553CBC84E5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550179" y="6547507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8 991 €</a:t>
            </a:r>
          </a:p>
        </p:txBody>
      </p:sp>
      <p:sp>
        <p:nvSpPr>
          <p:cNvPr id="33" name="Leipätekstin taso yksi…">
            <a:extLst>
              <a:ext uri="{FF2B5EF4-FFF2-40B4-BE49-F238E27FC236}">
                <a16:creationId xmlns:a16="http://schemas.microsoft.com/office/drawing/2014/main" id="{6DA4834E-DF20-3153-A21E-8171CCFDE901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50179" y="7692495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890 €</a:t>
            </a:r>
          </a:p>
        </p:txBody>
      </p:sp>
      <p:sp>
        <p:nvSpPr>
          <p:cNvPr id="34" name="Leipätekstin taso yksi…">
            <a:extLst>
              <a:ext uri="{FF2B5EF4-FFF2-40B4-BE49-F238E27FC236}">
                <a16:creationId xmlns:a16="http://schemas.microsoft.com/office/drawing/2014/main" id="{B2D14EB9-7C45-2F88-521D-C7F93C0CF1F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50179" y="883748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35" name="Leipätekstin taso yksi…">
            <a:extLst>
              <a:ext uri="{FF2B5EF4-FFF2-40B4-BE49-F238E27FC236}">
                <a16:creationId xmlns:a16="http://schemas.microsoft.com/office/drawing/2014/main" id="{22C7E8D3-686B-0EDB-4B70-55C4BA22A164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50179" y="999837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390 €</a:t>
            </a:r>
          </a:p>
        </p:txBody>
      </p:sp>
      <p:sp>
        <p:nvSpPr>
          <p:cNvPr id="36" name="Leipätekstin taso yksi…">
            <a:extLst>
              <a:ext uri="{FF2B5EF4-FFF2-40B4-BE49-F238E27FC236}">
                <a16:creationId xmlns:a16="http://schemas.microsoft.com/office/drawing/2014/main" id="{B891ED51-C609-2F83-44EC-599A4AB9116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24385" y="6547507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vakiovarustelulla</a:t>
            </a:r>
          </a:p>
        </p:txBody>
      </p:sp>
      <p:sp>
        <p:nvSpPr>
          <p:cNvPr id="37" name="Leipätekstin taso yksi…">
            <a:extLst>
              <a:ext uri="{FF2B5EF4-FFF2-40B4-BE49-F238E27FC236}">
                <a16:creationId xmlns:a16="http://schemas.microsoft.com/office/drawing/2014/main" id="{33230B75-B7A2-FA95-FC88-0780DF02C80C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24385" y="7676591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 &amp; asennus - Vaasa</a:t>
            </a:r>
          </a:p>
        </p:txBody>
      </p:sp>
      <p:sp>
        <p:nvSpPr>
          <p:cNvPr id="39" name="Leipätekstin taso yksi…">
            <a:extLst>
              <a:ext uri="{FF2B5EF4-FFF2-40B4-BE49-F238E27FC236}">
                <a16:creationId xmlns:a16="http://schemas.microsoft.com/office/drawing/2014/main" id="{0738216A-BD59-EF07-A44E-B84E96255111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924385" y="8821579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Yhteensä</a:t>
            </a:r>
          </a:p>
        </p:txBody>
      </p:sp>
      <p:sp>
        <p:nvSpPr>
          <p:cNvPr id="40" name="Leipätekstin taso yksi…">
            <a:extLst>
              <a:ext uri="{FF2B5EF4-FFF2-40B4-BE49-F238E27FC236}">
                <a16:creationId xmlns:a16="http://schemas.microsoft.com/office/drawing/2014/main" id="{6024284D-D193-4238-F31B-B591940645D2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924385" y="9998375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Optio: Vihreä ulkoväri</a:t>
            </a:r>
          </a:p>
        </p:txBody>
      </p:sp>
      <p:sp>
        <p:nvSpPr>
          <p:cNvPr id="41" name="Leipätekstin taso yksi…">
            <a:extLst>
              <a:ext uri="{FF2B5EF4-FFF2-40B4-BE49-F238E27FC236}">
                <a16:creationId xmlns:a16="http://schemas.microsoft.com/office/drawing/2014/main" id="{3301F17E-B6A7-CC3D-DE01-2A8C7FD02DDA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924385" y="5434323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2X2</a:t>
            </a:r>
          </a:p>
        </p:txBody>
      </p:sp>
      <p:sp>
        <p:nvSpPr>
          <p:cNvPr id="42" name="Leipätekstin taso yksi…">
            <a:extLst>
              <a:ext uri="{FF2B5EF4-FFF2-40B4-BE49-F238E27FC236}">
                <a16:creationId xmlns:a16="http://schemas.microsoft.com/office/drawing/2014/main" id="{DDE27505-3EB2-85A2-950C-EBA6E1DFDE99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4550178" y="5434323"/>
            <a:ext cx="1813240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Hinta (alv.0%)</a:t>
            </a:r>
          </a:p>
        </p:txBody>
      </p:sp>
      <p:sp>
        <p:nvSpPr>
          <p:cNvPr id="43" name="Leipätekstin taso yksi…">
            <a:extLst>
              <a:ext uri="{FF2B5EF4-FFF2-40B4-BE49-F238E27FC236}">
                <a16:creationId xmlns:a16="http://schemas.microsoft.com/office/drawing/2014/main" id="{0EAACCD0-8481-18A9-ED9A-1563972ACB1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777947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OCTACELL TILA</a:t>
            </a:r>
          </a:p>
        </p:txBody>
      </p:sp>
      <p:sp>
        <p:nvSpPr>
          <p:cNvPr id="44" name="Leipätekstin taso yksi…">
            <a:extLst>
              <a:ext uri="{FF2B5EF4-FFF2-40B4-BE49-F238E27FC236}">
                <a16:creationId xmlns:a16="http://schemas.microsoft.com/office/drawing/2014/main" id="{92CF6934-5A19-D9C8-D592-3942CA82D433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486983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YKSIKKÖHINTA</a:t>
            </a:r>
          </a:p>
        </p:txBody>
      </p:sp>
      <p:sp>
        <p:nvSpPr>
          <p:cNvPr id="45" name="Leipätekstin taso yksi…">
            <a:extLst>
              <a:ext uri="{FF2B5EF4-FFF2-40B4-BE49-F238E27FC236}">
                <a16:creationId xmlns:a16="http://schemas.microsoft.com/office/drawing/2014/main" id="{E1FF1403-0875-3E27-61F2-F1D686779A12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2148314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MÄÄRÄ</a:t>
            </a:r>
          </a:p>
        </p:txBody>
      </p:sp>
      <p:sp>
        <p:nvSpPr>
          <p:cNvPr id="46" name="Leipätekstin taso yksi…">
            <a:extLst>
              <a:ext uri="{FF2B5EF4-FFF2-40B4-BE49-F238E27FC236}">
                <a16:creationId xmlns:a16="http://schemas.microsoft.com/office/drawing/2014/main" id="{DD38C91A-742F-6E49-5D3E-5A09C805DC82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032280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KÄYTTÖVALMIIKSI ASENNETTUNA ASIAKKAALLE: VAASA</a:t>
            </a:r>
          </a:p>
        </p:txBody>
      </p:sp>
    </p:spTree>
    <p:extLst>
      <p:ext uri="{BB962C8B-B14F-4D97-AF65-F5344CB8AC3E}">
        <p14:creationId xmlns:p14="http://schemas.microsoft.com/office/powerpoint/2010/main" val="1219653136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DF4145-120D-C2D0-EA81-45F32638E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1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4D6F0F-93AD-B5F8-37A4-EAB8745535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071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7221A4-1025-A060-A285-5DBFD2C38C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202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9" name="Leipätekstin taso yksi…">
            <a:extLst>
              <a:ext uri="{FF2B5EF4-FFF2-40B4-BE49-F238E27FC236}">
                <a16:creationId xmlns:a16="http://schemas.microsoft.com/office/drawing/2014/main" id="{0E2D3FAD-74B4-4FD4-B972-15DDFE1420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761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Asiointi</a:t>
            </a:r>
            <a:r>
              <a:rPr lang="en-GB" dirty="0"/>
              <a:t> </a:t>
            </a:r>
            <a:r>
              <a:rPr lang="en-GB" dirty="0" err="1"/>
              <a:t>Octacellin</a:t>
            </a:r>
            <a:r>
              <a:rPr lang="en-GB" dirty="0"/>
              <a:t> </a:t>
            </a:r>
            <a:r>
              <a:rPr lang="en-GB" dirty="0" err="1"/>
              <a:t>yhteyshenkilöiden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on </a:t>
            </a:r>
            <a:r>
              <a:rPr lang="en-GB" dirty="0" err="1"/>
              <a:t>ollut</a:t>
            </a:r>
            <a:r>
              <a:rPr lang="en-GB" dirty="0"/>
              <a:t> </a:t>
            </a:r>
            <a:r>
              <a:rPr lang="en-GB" dirty="0" err="1"/>
              <a:t>sujuvaa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mukavaa</a:t>
            </a:r>
            <a:r>
              <a:rPr lang="en-GB" dirty="0"/>
              <a:t>. 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valoisat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erittäin</a:t>
            </a:r>
            <a:r>
              <a:rPr lang="en-GB" dirty="0"/>
              <a:t> </a:t>
            </a:r>
            <a:r>
              <a:rPr lang="en-GB" dirty="0" err="1"/>
              <a:t>hyvät</a:t>
            </a:r>
            <a:r>
              <a:rPr lang="en-GB" dirty="0"/>
              <a:t> </a:t>
            </a:r>
            <a:r>
              <a:rPr lang="en-GB" dirty="0" err="1"/>
              <a:t>eristämään</a:t>
            </a:r>
            <a:r>
              <a:rPr lang="en-GB" dirty="0"/>
              <a:t> </a:t>
            </a:r>
            <a:r>
              <a:rPr lang="en-GB" dirty="0" err="1"/>
              <a:t>ääntä</a:t>
            </a:r>
            <a:r>
              <a:rPr lang="en-GB" dirty="0"/>
              <a:t>. Ne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koko</a:t>
            </a:r>
            <a:r>
              <a:rPr lang="en-GB" dirty="0"/>
              <a:t> </a:t>
            </a:r>
            <a:r>
              <a:rPr lang="en-GB" dirty="0" err="1"/>
              <a:t>ajan</a:t>
            </a:r>
            <a:r>
              <a:rPr lang="en-GB" dirty="0"/>
              <a:t>.”</a:t>
            </a:r>
          </a:p>
        </p:txBody>
      </p:sp>
      <p:sp>
        <p:nvSpPr>
          <p:cNvPr id="22" name="Leipätekstin taso yksi…">
            <a:extLst>
              <a:ext uri="{FF2B5EF4-FFF2-40B4-BE49-F238E27FC236}">
                <a16:creationId xmlns:a16="http://schemas.microsoft.com/office/drawing/2014/main" id="{7A970FC4-94F3-E79A-A541-34760B27DC65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859070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Octacell-tilat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soveltuneet</a:t>
            </a:r>
            <a:r>
              <a:rPr lang="en-GB" dirty="0"/>
              <a:t> </a:t>
            </a:r>
            <a:r>
              <a:rPr lang="en-GB" dirty="0" err="1"/>
              <a:t>meillä</a:t>
            </a:r>
            <a:r>
              <a:rPr lang="en-GB" dirty="0"/>
              <a:t> </a:t>
            </a:r>
            <a:r>
              <a:rPr lang="en-GB" dirty="0" err="1"/>
              <a:t>hienosti</a:t>
            </a:r>
            <a:r>
              <a:rPr lang="en-GB" dirty="0"/>
              <a:t> </a:t>
            </a:r>
            <a:r>
              <a:rPr lang="en-GB" dirty="0" err="1"/>
              <a:t>niille</a:t>
            </a:r>
            <a:r>
              <a:rPr lang="en-GB" dirty="0"/>
              <a:t> </a:t>
            </a:r>
            <a:r>
              <a:rPr lang="en-GB" dirty="0" err="1"/>
              <a:t>suunniteltuihin</a:t>
            </a:r>
            <a:r>
              <a:rPr lang="en-GB" dirty="0"/>
              <a:t> </a:t>
            </a:r>
            <a:r>
              <a:rPr lang="en-GB" dirty="0" err="1"/>
              <a:t>tarkoituksiin</a:t>
            </a:r>
            <a:r>
              <a:rPr lang="en-GB" dirty="0"/>
              <a:t>. </a:t>
            </a:r>
            <a:r>
              <a:rPr lang="en-GB" dirty="0" err="1"/>
              <a:t>Octatellin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</a:t>
            </a:r>
            <a:r>
              <a:rPr lang="en-GB" dirty="0" err="1"/>
              <a:t>yhteistyö</a:t>
            </a:r>
            <a:r>
              <a:rPr lang="en-GB" dirty="0"/>
              <a:t> </a:t>
            </a:r>
            <a:r>
              <a:rPr lang="en-GB" dirty="0" err="1"/>
              <a:t>sujui</a:t>
            </a:r>
            <a:r>
              <a:rPr lang="en-GB" dirty="0"/>
              <a:t> </a:t>
            </a:r>
            <a:r>
              <a:rPr lang="en-GB" dirty="0" err="1"/>
              <a:t>helposti</a:t>
            </a:r>
            <a:r>
              <a:rPr lang="en-GB" dirty="0"/>
              <a:t> – </a:t>
            </a:r>
            <a:r>
              <a:rPr lang="en-GB" dirty="0" err="1"/>
              <a:t>asiantuntemus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opastus</a:t>
            </a:r>
            <a:r>
              <a:rPr lang="en-GB" dirty="0"/>
              <a:t> </a:t>
            </a:r>
            <a:r>
              <a:rPr lang="en-GB" dirty="0" err="1"/>
              <a:t>tilojen</a:t>
            </a:r>
            <a:r>
              <a:rPr lang="en-GB" dirty="0"/>
              <a:t> </a:t>
            </a:r>
            <a:r>
              <a:rPr lang="en-GB" dirty="0" err="1"/>
              <a:t>valinnassa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tärkeää</a:t>
            </a:r>
            <a:r>
              <a:rPr lang="en-GB" dirty="0"/>
              <a:t> </a:t>
            </a:r>
            <a:r>
              <a:rPr lang="en-GB" dirty="0" err="1"/>
              <a:t>valitessamme</a:t>
            </a:r>
            <a:r>
              <a:rPr lang="en-GB" dirty="0"/>
              <a:t> </a:t>
            </a:r>
            <a:r>
              <a:rPr lang="en-GB" dirty="0" err="1"/>
              <a:t>vaihtoehtoja</a:t>
            </a:r>
            <a:r>
              <a:rPr lang="en-GB" dirty="0"/>
              <a:t> </a:t>
            </a:r>
            <a:r>
              <a:rPr lang="en-GB" dirty="0" err="1"/>
              <a:t>käyttöömme</a:t>
            </a:r>
            <a:r>
              <a:rPr lang="en-GB" dirty="0"/>
              <a:t>.”</a:t>
            </a:r>
          </a:p>
        </p:txBody>
      </p:sp>
      <p:sp>
        <p:nvSpPr>
          <p:cNvPr id="23" name="Leipätekstin taso yksi…">
            <a:extLst>
              <a:ext uri="{FF2B5EF4-FFF2-40B4-BE49-F238E27FC236}">
                <a16:creationId xmlns:a16="http://schemas.microsoft.com/office/drawing/2014/main" id="{0DA0D3BF-BDF2-6347-88E1-B268A6F3EAA4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382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videoneuvotteluissa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keskittymistä</a:t>
            </a:r>
            <a:r>
              <a:rPr lang="en-GB" dirty="0"/>
              <a:t> </a:t>
            </a:r>
            <a:r>
              <a:rPr lang="en-GB" dirty="0" err="1"/>
              <a:t>vaativassa</a:t>
            </a:r>
            <a:r>
              <a:rPr lang="en-GB" dirty="0"/>
              <a:t> </a:t>
            </a:r>
            <a:r>
              <a:rPr lang="en-GB" dirty="0" err="1"/>
              <a:t>työssä</a:t>
            </a:r>
            <a:r>
              <a:rPr lang="en-GB" dirty="0"/>
              <a:t>. </a:t>
            </a:r>
            <a:r>
              <a:rPr lang="en-GB" dirty="0" err="1"/>
              <a:t>Aikataulut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pitäneet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olleet</a:t>
            </a:r>
            <a:r>
              <a:rPr lang="en-GB" dirty="0"/>
              <a:t> </a:t>
            </a:r>
            <a:r>
              <a:rPr lang="en-GB" dirty="0" err="1"/>
              <a:t>jopa</a:t>
            </a:r>
            <a:r>
              <a:rPr lang="en-GB" dirty="0"/>
              <a:t> </a:t>
            </a:r>
            <a:r>
              <a:rPr lang="en-GB" dirty="0" err="1"/>
              <a:t>etuajassa</a:t>
            </a:r>
            <a:r>
              <a:rPr lang="en-GB" dirty="0"/>
              <a:t>, </a:t>
            </a:r>
            <a:r>
              <a:rPr lang="en-GB" dirty="0" err="1"/>
              <a:t>mikä</a:t>
            </a:r>
            <a:r>
              <a:rPr lang="en-GB" dirty="0"/>
              <a:t> on </a:t>
            </a:r>
            <a:r>
              <a:rPr lang="en-GB" dirty="0" err="1"/>
              <a:t>nykyaikana</a:t>
            </a:r>
            <a:r>
              <a:rPr lang="en-GB" dirty="0"/>
              <a:t> </a:t>
            </a:r>
            <a:r>
              <a:rPr lang="en-GB" dirty="0" err="1"/>
              <a:t>harvinaista</a:t>
            </a:r>
            <a:r>
              <a:rPr lang="en-GB" dirty="0"/>
              <a:t>.”</a:t>
            </a:r>
          </a:p>
        </p:txBody>
      </p:sp>
      <p:sp>
        <p:nvSpPr>
          <p:cNvPr id="24" name="Leipätekstin taso yksi…">
            <a:extLst>
              <a:ext uri="{FF2B5EF4-FFF2-40B4-BE49-F238E27FC236}">
                <a16:creationId xmlns:a16="http://schemas.microsoft.com/office/drawing/2014/main" id="{0587F4BF-53F2-D7D0-3F46-DB0010BCA3F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1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Fanni </a:t>
            </a:r>
            <a:r>
              <a:rPr lang="en-GB" dirty="0" err="1"/>
              <a:t>Greijula</a:t>
            </a:r>
            <a:r>
              <a:rPr lang="en-GB" dirty="0"/>
              <a:t>, HR Operations Specialist, Wolt</a:t>
            </a:r>
          </a:p>
        </p:txBody>
      </p:sp>
      <p:sp>
        <p:nvSpPr>
          <p:cNvPr id="29" name="Leipätekstin taso yksi…">
            <a:extLst>
              <a:ext uri="{FF2B5EF4-FFF2-40B4-BE49-F238E27FC236}">
                <a16:creationId xmlns:a16="http://schemas.microsoft.com/office/drawing/2014/main" id="{5E09DAB7-5E1D-B277-6EF0-C8AA4178670F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6097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Pertti Putkonen, Real Estate Manager, Finland, Marimekko Oyj</a:t>
            </a:r>
          </a:p>
        </p:txBody>
      </p:sp>
      <p:sp>
        <p:nvSpPr>
          <p:cNvPr id="30" name="Leipätekstin taso yksi…">
            <a:extLst>
              <a:ext uri="{FF2B5EF4-FFF2-40B4-BE49-F238E27FC236}">
                <a16:creationId xmlns:a16="http://schemas.microsoft.com/office/drawing/2014/main" id="{42492C6A-87BD-6696-6D09-D8AC73D31DC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382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Eija </a:t>
            </a:r>
            <a:r>
              <a:rPr lang="en-GB" dirty="0" err="1"/>
              <a:t>Sebelja</a:t>
            </a:r>
            <a:r>
              <a:rPr lang="en-GB" dirty="0"/>
              <a:t>, Manager - Workplace &amp; Facilities, Fortum </a:t>
            </a:r>
          </a:p>
        </p:txBody>
      </p:sp>
    </p:spTree>
    <p:extLst>
      <p:ext uri="{BB962C8B-B14F-4D97-AF65-F5344CB8AC3E}">
        <p14:creationId xmlns:p14="http://schemas.microsoft.com/office/powerpoint/2010/main" val="2525124303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6075029" y="3400427"/>
            <a:ext cx="754473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59" y="809626"/>
            <a:ext cx="2287924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76812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5" y="3400426"/>
            <a:ext cx="1480185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636298229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3400426"/>
            <a:ext cx="11200694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30113183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809626"/>
            <a:ext cx="11200694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0359" y="809626"/>
            <a:ext cx="1118341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7631" y="2128824"/>
            <a:ext cx="11182230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47910894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60228" y="3400427"/>
            <a:ext cx="754334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8" y="809626"/>
            <a:ext cx="2289682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7" y="2128824"/>
            <a:ext cx="22894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82049" y="3400426"/>
            <a:ext cx="14841726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9557551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07DACD4-B79F-7650-0411-97DD457BD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702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6075029" y="3400427"/>
            <a:ext cx="754473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59" y="809626"/>
            <a:ext cx="2287924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76812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5" y="3400426"/>
            <a:ext cx="1480185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895570291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0" y="809626"/>
            <a:ext cx="2289651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9408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3400426"/>
            <a:ext cx="1118882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260169715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11204512" cy="812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705827890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808" y="3400426"/>
            <a:ext cx="1143019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1" y="3400426"/>
            <a:ext cx="11161018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97D6D03-A7C6-90A1-E31B-C31D0C85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F0AD6-67E6-A535-0BA3-2BCE69F79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757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225" y="3400426"/>
            <a:ext cx="7235826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7146" y="3400426"/>
            <a:ext cx="723317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6391415" y="3400426"/>
            <a:ext cx="723236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D9547BF-D09B-69EB-BA79-E6101B55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995B0-AA0C-5E24-8F78-CF0543FDB5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231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9577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76" y="4409729"/>
            <a:ext cx="1116102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480031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80031" y="4409729"/>
            <a:ext cx="11161018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179581-D34B-A3BF-859B-8164C6E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8C185C-3332-01AA-9296-3B06E9790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57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1809" y="3400427"/>
            <a:ext cx="7232354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808" y="4409729"/>
            <a:ext cx="7232356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6408690" y="3400427"/>
            <a:ext cx="723236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8690" y="4409729"/>
            <a:ext cx="723236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76335" y="3400427"/>
            <a:ext cx="723133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8576335" y="4409729"/>
            <a:ext cx="723133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60200EC-73DC-3B4E-0288-C833303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96D34D-53AE-E751-0FA1-68BE407E2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722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28" y="2105028"/>
            <a:ext cx="11164568" cy="374332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2" y="1241426"/>
            <a:ext cx="11143744" cy="10944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9577" y="6569077"/>
            <a:ext cx="11160126" cy="56165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9497" y="1241425"/>
            <a:ext cx="11161098" cy="86404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0" i="0" cap="none" spc="200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0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5464027" y="6425954"/>
            <a:ext cx="8159750" cy="5616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7" y="3400426"/>
            <a:ext cx="8159750" cy="2593480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83562-A627-C13B-D967-76B6D430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793568-1DB2-76F3-1200-7F8864F7B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75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5464027" y="3385645"/>
            <a:ext cx="8159750" cy="5723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8" y="9594305"/>
            <a:ext cx="8159748" cy="2591346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E3461-3E4D-6D87-C428-8B521C1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F87581-BAF6-3B3E-C133-62C195062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584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73615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3400426"/>
            <a:ext cx="11200694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94197010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662632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451185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5994380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tx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170753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41610873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97304703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95972536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717483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686825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89826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809626"/>
            <a:ext cx="11200694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0359" y="809626"/>
            <a:ext cx="1118341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7631" y="2128824"/>
            <a:ext cx="11182230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78122866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6431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12869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bg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5105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tx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/>
            </a:lvl2pPr>
            <a:lvl3pPr algn="ctr">
              <a:defRPr sz="2400"/>
            </a:lvl3pPr>
            <a:lvl4pPr algn="ctr">
              <a:defRPr sz="2200"/>
            </a:lvl4pPr>
            <a:lvl5pPr algn="ctr">
              <a:defRPr sz="2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3203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Esityksen nimi tai otsikko tähä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042712" y="23210175"/>
            <a:ext cx="3603423" cy="39370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lnSpc>
                <a:spcPct val="110000"/>
              </a:lnSpc>
              <a:buSzTx/>
              <a:buNone/>
              <a:defRPr sz="1800"/>
            </a:lvl1pPr>
          </a:lstStyle>
          <a:p>
            <a:r>
              <a:t>Esityksen nimi tai otsikko tähän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CB089919-0EFF-2A8F-7133-F1665D08F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1" y="12705351"/>
            <a:ext cx="1938694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08582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9D6D0C-2905-C7F9-0534-6F180BAE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09D425-6EA0-4083-6638-499B90DC6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06270D9-5589-D03A-62EA-058F4D9B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4D50-AA4F-4160-881C-998FA5F5707E}" type="datetimeFigureOut">
              <a:rPr lang="fi-FI" smtClean="0"/>
              <a:t>19.2.2026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B2F260-DD02-948F-BA08-739525B76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0C3767F-EECE-D700-DD18-B0354FE2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74320" y="12851135"/>
            <a:ext cx="275717" cy="246221"/>
          </a:xfrm>
          <a:prstGeom prst="rect">
            <a:avLst/>
          </a:prstGeom>
        </p:spPr>
        <p:txBody>
          <a:bodyPr/>
          <a:lstStyle/>
          <a:p>
            <a:fld id="{9B28556F-7AB1-4E5C-B4CE-101717BBF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99331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48095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12571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5403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7869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60228" y="3400427"/>
            <a:ext cx="754334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8" y="809626"/>
            <a:ext cx="2289682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7" y="2128824"/>
            <a:ext cx="22894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82049" y="3400426"/>
            <a:ext cx="14841726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13729558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7077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27367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4168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65706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F13060F3-A245-EE06-0BA7-816DE55E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F7AB59-FD6C-EFDD-BBEE-61DD9BC16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64628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2235200" y="4922495"/>
            <a:ext cx="9730472" cy="7263154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428647"/>
            <a:ext cx="11204512" cy="19165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C0BC7C-6118-AA47-40B3-3C12DAD42A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576" y="4922495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B2F03F-D5FD-F687-CE2D-A78BE87B5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576" y="6709731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7872C8-773A-D55C-AAF9-6341BBA04F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576" y="8496967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F62E5F-CA96-CDB9-846E-0BCB8B05E7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576" y="10284203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114468901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9EBDAABD-4619-E4EB-5FCD-0A16E6FE15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978152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F090AD-84EC-32C6-8B72-BF1FCCFF69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1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1A3D3D-FCE5-ED6F-AE70-8B5636EA6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02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1" name="Leipätekstin taso yksi…">
            <a:extLst>
              <a:ext uri="{FF2B5EF4-FFF2-40B4-BE49-F238E27FC236}">
                <a16:creationId xmlns:a16="http://schemas.microsoft.com/office/drawing/2014/main" id="{1228EF49-8B42-F0B6-6765-A5AFCA82B535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6779626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2" name="Leipätekstin taso yksi…">
            <a:extLst>
              <a:ext uri="{FF2B5EF4-FFF2-40B4-BE49-F238E27FC236}">
                <a16:creationId xmlns:a16="http://schemas.microsoft.com/office/drawing/2014/main" id="{E40A3329-3CF8-FEA3-6382-BA21CFF1CA3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978152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796465-5F12-0316-3D18-F6160317DB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1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2874C3D-12D0-A0A1-DBD2-FC167FDE25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5702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Leipätekstin taso yksi…">
            <a:extLst>
              <a:ext uri="{FF2B5EF4-FFF2-40B4-BE49-F238E27FC236}">
                <a16:creationId xmlns:a16="http://schemas.microsoft.com/office/drawing/2014/main" id="{66FE9A80-CF9D-624D-FD56-00D9A6058439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6779626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9652292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nnoittelu / 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576067-9DEA-23A4-E91A-B87C0B4D08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9808993"/>
              </p:ext>
            </p:extLst>
          </p:nvPr>
        </p:nvGraphicFramePr>
        <p:xfrm>
          <a:off x="761160" y="2782356"/>
          <a:ext cx="22862616" cy="14833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715654">
                  <a:extLst>
                    <a:ext uri="{9D8B030D-6E8A-4147-A177-3AD203B41FA5}">
                      <a16:colId xmlns:a16="http://schemas.microsoft.com/office/drawing/2014/main" val="3647330513"/>
                    </a:ext>
                  </a:extLst>
                </a:gridCol>
                <a:gridCol w="5715654">
                  <a:extLst>
                    <a:ext uri="{9D8B030D-6E8A-4147-A177-3AD203B41FA5}">
                      <a16:colId xmlns:a16="http://schemas.microsoft.com/office/drawing/2014/main" val="4216636883"/>
                    </a:ext>
                  </a:extLst>
                </a:gridCol>
                <a:gridCol w="4981108">
                  <a:extLst>
                    <a:ext uri="{9D8B030D-6E8A-4147-A177-3AD203B41FA5}">
                      <a16:colId xmlns:a16="http://schemas.microsoft.com/office/drawing/2014/main" val="3796313754"/>
                    </a:ext>
                  </a:extLst>
                </a:gridCol>
                <a:gridCol w="6450200">
                  <a:extLst>
                    <a:ext uri="{9D8B030D-6E8A-4147-A177-3AD203B41FA5}">
                      <a16:colId xmlns:a16="http://schemas.microsoft.com/office/drawing/2014/main" val="3430210275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749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31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73C405-F848-8DC5-5124-D450FF8774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1686805"/>
              </p:ext>
            </p:extLst>
          </p:nvPr>
        </p:nvGraphicFramePr>
        <p:xfrm>
          <a:off x="761158" y="5196695"/>
          <a:ext cx="5725368" cy="57369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67968">
                  <a:extLst>
                    <a:ext uri="{9D8B030D-6E8A-4147-A177-3AD203B41FA5}">
                      <a16:colId xmlns:a16="http://schemas.microsoft.com/office/drawing/2014/main" val="25446575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21028499"/>
                    </a:ext>
                  </a:extLst>
                </a:gridCol>
              </a:tblGrid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49070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779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7111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059899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4628"/>
                  </a:ext>
                </a:extLst>
              </a:tr>
            </a:tbl>
          </a:graphicData>
        </a:graphic>
      </p:graphicFrame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FAF268-D41B-124D-C458-A7E352632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270" y="5196693"/>
            <a:ext cx="9646804" cy="5736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0" name="Leipätekstin taso yksi…">
            <a:extLst>
              <a:ext uri="{FF2B5EF4-FFF2-40B4-BE49-F238E27FC236}">
                <a16:creationId xmlns:a16="http://schemas.microsoft.com/office/drawing/2014/main" id="{532332FE-6304-B7A0-5BC4-32B862D3A1E3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444818" y="10495722"/>
            <a:ext cx="6178024" cy="4379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Toimitusaika 3-4 viikkoa tilauksesta</a:t>
            </a:r>
            <a:endParaRPr dirty="0"/>
          </a:p>
        </p:txBody>
      </p:sp>
      <p:sp>
        <p:nvSpPr>
          <p:cNvPr id="16" name="Leipätekstin taso yksi…">
            <a:extLst>
              <a:ext uri="{FF2B5EF4-FFF2-40B4-BE49-F238E27FC236}">
                <a16:creationId xmlns:a16="http://schemas.microsoft.com/office/drawing/2014/main" id="{51BD1155-7D30-5FDB-EB7E-92691DDA2D6E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7444818" y="9282755"/>
            <a:ext cx="6178024" cy="8631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Maksuehto: Tilauksesta 30 päivää netto / sopimuksen mukaan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C3CBE-D61F-D74C-D496-2EBCBE4E2091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1032080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78D854-4627-4E4D-56D5-797226757A29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908039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Leipätekstin taso yksi…">
            <a:extLst>
              <a:ext uri="{FF2B5EF4-FFF2-40B4-BE49-F238E27FC236}">
                <a16:creationId xmlns:a16="http://schemas.microsoft.com/office/drawing/2014/main" id="{B0BE5077-E5B2-551D-00F1-28CAE5D12A5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77888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2X2</a:t>
            </a:r>
          </a:p>
        </p:txBody>
      </p:sp>
      <p:sp>
        <p:nvSpPr>
          <p:cNvPr id="26" name="Leipätekstin taso yksi…">
            <a:extLst>
              <a:ext uri="{FF2B5EF4-FFF2-40B4-BE49-F238E27FC236}">
                <a16:creationId xmlns:a16="http://schemas.microsoft.com/office/drawing/2014/main" id="{147AFA81-9993-E244-472B-C9F9EC0AA3D7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382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27" name="Leipätekstin taso yksi…">
            <a:extLst>
              <a:ext uri="{FF2B5EF4-FFF2-40B4-BE49-F238E27FC236}">
                <a16:creationId xmlns:a16="http://schemas.microsoft.com/office/drawing/2014/main" id="{5780D540-8860-02EE-A4A7-177068CF59B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81056" y="3526011"/>
            <a:ext cx="4993764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</a:t>
            </a:r>
          </a:p>
        </p:txBody>
      </p:sp>
      <p:sp>
        <p:nvSpPr>
          <p:cNvPr id="28" name="Leipätekstin taso yksi…">
            <a:extLst>
              <a:ext uri="{FF2B5EF4-FFF2-40B4-BE49-F238E27FC236}">
                <a16:creationId xmlns:a16="http://schemas.microsoft.com/office/drawing/2014/main" id="{313318FF-AF68-D713-D4D1-FE06BF75E4A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7158573" y="3526011"/>
            <a:ext cx="6464266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19 762 €</a:t>
            </a:r>
          </a:p>
        </p:txBody>
      </p:sp>
      <p:sp>
        <p:nvSpPr>
          <p:cNvPr id="31" name="Leipätekstin taso yksi…">
            <a:extLst>
              <a:ext uri="{FF2B5EF4-FFF2-40B4-BE49-F238E27FC236}">
                <a16:creationId xmlns:a16="http://schemas.microsoft.com/office/drawing/2014/main" id="{BF0A919E-A67F-C2CB-0188-3553CBC84E5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550179" y="6547507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8 991 €</a:t>
            </a:r>
          </a:p>
        </p:txBody>
      </p:sp>
      <p:sp>
        <p:nvSpPr>
          <p:cNvPr id="33" name="Leipätekstin taso yksi…">
            <a:extLst>
              <a:ext uri="{FF2B5EF4-FFF2-40B4-BE49-F238E27FC236}">
                <a16:creationId xmlns:a16="http://schemas.microsoft.com/office/drawing/2014/main" id="{6DA4834E-DF20-3153-A21E-8171CCFDE901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50179" y="7692495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890 €</a:t>
            </a:r>
          </a:p>
        </p:txBody>
      </p:sp>
      <p:sp>
        <p:nvSpPr>
          <p:cNvPr id="34" name="Leipätekstin taso yksi…">
            <a:extLst>
              <a:ext uri="{FF2B5EF4-FFF2-40B4-BE49-F238E27FC236}">
                <a16:creationId xmlns:a16="http://schemas.microsoft.com/office/drawing/2014/main" id="{B2D14EB9-7C45-2F88-521D-C7F93C0CF1F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50179" y="883748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35" name="Leipätekstin taso yksi…">
            <a:extLst>
              <a:ext uri="{FF2B5EF4-FFF2-40B4-BE49-F238E27FC236}">
                <a16:creationId xmlns:a16="http://schemas.microsoft.com/office/drawing/2014/main" id="{22C7E8D3-686B-0EDB-4B70-55C4BA22A164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50179" y="999837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390 €</a:t>
            </a:r>
          </a:p>
        </p:txBody>
      </p:sp>
      <p:sp>
        <p:nvSpPr>
          <p:cNvPr id="36" name="Leipätekstin taso yksi…">
            <a:extLst>
              <a:ext uri="{FF2B5EF4-FFF2-40B4-BE49-F238E27FC236}">
                <a16:creationId xmlns:a16="http://schemas.microsoft.com/office/drawing/2014/main" id="{B891ED51-C609-2F83-44EC-599A4AB9116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24385" y="6547507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vakiovarustelulla</a:t>
            </a:r>
          </a:p>
        </p:txBody>
      </p:sp>
      <p:sp>
        <p:nvSpPr>
          <p:cNvPr id="37" name="Leipätekstin taso yksi…">
            <a:extLst>
              <a:ext uri="{FF2B5EF4-FFF2-40B4-BE49-F238E27FC236}">
                <a16:creationId xmlns:a16="http://schemas.microsoft.com/office/drawing/2014/main" id="{33230B75-B7A2-FA95-FC88-0780DF02C80C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24385" y="7676591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 &amp; asennus - Vaasa</a:t>
            </a:r>
          </a:p>
        </p:txBody>
      </p:sp>
      <p:sp>
        <p:nvSpPr>
          <p:cNvPr id="39" name="Leipätekstin taso yksi…">
            <a:extLst>
              <a:ext uri="{FF2B5EF4-FFF2-40B4-BE49-F238E27FC236}">
                <a16:creationId xmlns:a16="http://schemas.microsoft.com/office/drawing/2014/main" id="{0738216A-BD59-EF07-A44E-B84E96255111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924385" y="8821579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Yhteensä</a:t>
            </a:r>
          </a:p>
        </p:txBody>
      </p:sp>
      <p:sp>
        <p:nvSpPr>
          <p:cNvPr id="40" name="Leipätekstin taso yksi…">
            <a:extLst>
              <a:ext uri="{FF2B5EF4-FFF2-40B4-BE49-F238E27FC236}">
                <a16:creationId xmlns:a16="http://schemas.microsoft.com/office/drawing/2014/main" id="{6024284D-D193-4238-F31B-B591940645D2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924385" y="9998375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Optio: Vihreä ulkoväri</a:t>
            </a:r>
          </a:p>
        </p:txBody>
      </p:sp>
      <p:sp>
        <p:nvSpPr>
          <p:cNvPr id="41" name="Leipätekstin taso yksi…">
            <a:extLst>
              <a:ext uri="{FF2B5EF4-FFF2-40B4-BE49-F238E27FC236}">
                <a16:creationId xmlns:a16="http://schemas.microsoft.com/office/drawing/2014/main" id="{3301F17E-B6A7-CC3D-DE01-2A8C7FD02DDA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924385" y="5434323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2X2</a:t>
            </a:r>
          </a:p>
        </p:txBody>
      </p:sp>
      <p:sp>
        <p:nvSpPr>
          <p:cNvPr id="42" name="Leipätekstin taso yksi…">
            <a:extLst>
              <a:ext uri="{FF2B5EF4-FFF2-40B4-BE49-F238E27FC236}">
                <a16:creationId xmlns:a16="http://schemas.microsoft.com/office/drawing/2014/main" id="{DDE27505-3EB2-85A2-950C-EBA6E1DFDE99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4550178" y="5434323"/>
            <a:ext cx="1813240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Hinta (alv.0%)</a:t>
            </a:r>
          </a:p>
        </p:txBody>
      </p:sp>
      <p:sp>
        <p:nvSpPr>
          <p:cNvPr id="43" name="Leipätekstin taso yksi…">
            <a:extLst>
              <a:ext uri="{FF2B5EF4-FFF2-40B4-BE49-F238E27FC236}">
                <a16:creationId xmlns:a16="http://schemas.microsoft.com/office/drawing/2014/main" id="{0EAACCD0-8481-18A9-ED9A-1563972ACB1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777947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OCTACELL TILA</a:t>
            </a:r>
          </a:p>
        </p:txBody>
      </p:sp>
      <p:sp>
        <p:nvSpPr>
          <p:cNvPr id="44" name="Leipätekstin taso yksi…">
            <a:extLst>
              <a:ext uri="{FF2B5EF4-FFF2-40B4-BE49-F238E27FC236}">
                <a16:creationId xmlns:a16="http://schemas.microsoft.com/office/drawing/2014/main" id="{92CF6934-5A19-D9C8-D592-3942CA82D433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486983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YKSIKKÖHINTA</a:t>
            </a:r>
          </a:p>
        </p:txBody>
      </p:sp>
      <p:sp>
        <p:nvSpPr>
          <p:cNvPr id="45" name="Leipätekstin taso yksi…">
            <a:extLst>
              <a:ext uri="{FF2B5EF4-FFF2-40B4-BE49-F238E27FC236}">
                <a16:creationId xmlns:a16="http://schemas.microsoft.com/office/drawing/2014/main" id="{E1FF1403-0875-3E27-61F2-F1D686779A12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2148314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MÄÄRÄ</a:t>
            </a:r>
          </a:p>
        </p:txBody>
      </p:sp>
      <p:sp>
        <p:nvSpPr>
          <p:cNvPr id="46" name="Leipätekstin taso yksi…">
            <a:extLst>
              <a:ext uri="{FF2B5EF4-FFF2-40B4-BE49-F238E27FC236}">
                <a16:creationId xmlns:a16="http://schemas.microsoft.com/office/drawing/2014/main" id="{DD38C91A-742F-6E49-5D3E-5A09C805DC82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032280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KÄYTTÖVALMIIKSI ASENNETTUNA ASIAKKAALLE: VAASA</a:t>
            </a:r>
          </a:p>
        </p:txBody>
      </p:sp>
    </p:spTree>
    <p:extLst>
      <p:ext uri="{BB962C8B-B14F-4D97-AF65-F5344CB8AC3E}">
        <p14:creationId xmlns:p14="http://schemas.microsoft.com/office/powerpoint/2010/main" val="66471673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DF4145-120D-C2D0-EA81-45F32638E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1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4D6F0F-93AD-B5F8-37A4-EAB8745535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071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7221A4-1025-A060-A285-5DBFD2C38C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202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9" name="Leipätekstin taso yksi…">
            <a:extLst>
              <a:ext uri="{FF2B5EF4-FFF2-40B4-BE49-F238E27FC236}">
                <a16:creationId xmlns:a16="http://schemas.microsoft.com/office/drawing/2014/main" id="{0E2D3FAD-74B4-4FD4-B972-15DDFE1420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761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Asiointi</a:t>
            </a:r>
            <a:r>
              <a:rPr lang="en-GB" dirty="0"/>
              <a:t> </a:t>
            </a:r>
            <a:r>
              <a:rPr lang="en-GB" dirty="0" err="1"/>
              <a:t>Octacellin</a:t>
            </a:r>
            <a:r>
              <a:rPr lang="en-GB" dirty="0"/>
              <a:t> </a:t>
            </a:r>
            <a:r>
              <a:rPr lang="en-GB" dirty="0" err="1"/>
              <a:t>yhteyshenkilöiden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on </a:t>
            </a:r>
            <a:r>
              <a:rPr lang="en-GB" dirty="0" err="1"/>
              <a:t>ollut</a:t>
            </a:r>
            <a:r>
              <a:rPr lang="en-GB" dirty="0"/>
              <a:t> </a:t>
            </a:r>
            <a:r>
              <a:rPr lang="en-GB" dirty="0" err="1"/>
              <a:t>sujuvaa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mukavaa</a:t>
            </a:r>
            <a:r>
              <a:rPr lang="en-GB" dirty="0"/>
              <a:t>. 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valoisat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erittäin</a:t>
            </a:r>
            <a:r>
              <a:rPr lang="en-GB" dirty="0"/>
              <a:t> </a:t>
            </a:r>
            <a:r>
              <a:rPr lang="en-GB" dirty="0" err="1"/>
              <a:t>hyvät</a:t>
            </a:r>
            <a:r>
              <a:rPr lang="en-GB" dirty="0"/>
              <a:t> </a:t>
            </a:r>
            <a:r>
              <a:rPr lang="en-GB" dirty="0" err="1"/>
              <a:t>eristämään</a:t>
            </a:r>
            <a:r>
              <a:rPr lang="en-GB" dirty="0"/>
              <a:t> </a:t>
            </a:r>
            <a:r>
              <a:rPr lang="en-GB" dirty="0" err="1"/>
              <a:t>ääntä</a:t>
            </a:r>
            <a:r>
              <a:rPr lang="en-GB" dirty="0"/>
              <a:t>. Ne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koko</a:t>
            </a:r>
            <a:r>
              <a:rPr lang="en-GB" dirty="0"/>
              <a:t> </a:t>
            </a:r>
            <a:r>
              <a:rPr lang="en-GB" dirty="0" err="1"/>
              <a:t>ajan</a:t>
            </a:r>
            <a:r>
              <a:rPr lang="en-GB" dirty="0"/>
              <a:t>.”</a:t>
            </a:r>
          </a:p>
        </p:txBody>
      </p:sp>
      <p:sp>
        <p:nvSpPr>
          <p:cNvPr id="22" name="Leipätekstin taso yksi…">
            <a:extLst>
              <a:ext uri="{FF2B5EF4-FFF2-40B4-BE49-F238E27FC236}">
                <a16:creationId xmlns:a16="http://schemas.microsoft.com/office/drawing/2014/main" id="{7A970FC4-94F3-E79A-A541-34760B27DC65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859070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Octacell-tilat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soveltuneet</a:t>
            </a:r>
            <a:r>
              <a:rPr lang="en-GB" dirty="0"/>
              <a:t> </a:t>
            </a:r>
            <a:r>
              <a:rPr lang="en-GB" dirty="0" err="1"/>
              <a:t>meillä</a:t>
            </a:r>
            <a:r>
              <a:rPr lang="en-GB" dirty="0"/>
              <a:t> </a:t>
            </a:r>
            <a:r>
              <a:rPr lang="en-GB" dirty="0" err="1"/>
              <a:t>hienosti</a:t>
            </a:r>
            <a:r>
              <a:rPr lang="en-GB" dirty="0"/>
              <a:t> </a:t>
            </a:r>
            <a:r>
              <a:rPr lang="en-GB" dirty="0" err="1"/>
              <a:t>niille</a:t>
            </a:r>
            <a:r>
              <a:rPr lang="en-GB" dirty="0"/>
              <a:t> </a:t>
            </a:r>
            <a:r>
              <a:rPr lang="en-GB" dirty="0" err="1"/>
              <a:t>suunniteltuihin</a:t>
            </a:r>
            <a:r>
              <a:rPr lang="en-GB" dirty="0"/>
              <a:t> </a:t>
            </a:r>
            <a:r>
              <a:rPr lang="en-GB" dirty="0" err="1"/>
              <a:t>tarkoituksiin</a:t>
            </a:r>
            <a:r>
              <a:rPr lang="en-GB" dirty="0"/>
              <a:t>. </a:t>
            </a:r>
            <a:r>
              <a:rPr lang="en-GB" dirty="0" err="1"/>
              <a:t>Octatellin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</a:t>
            </a:r>
            <a:r>
              <a:rPr lang="en-GB" dirty="0" err="1"/>
              <a:t>yhteistyö</a:t>
            </a:r>
            <a:r>
              <a:rPr lang="en-GB" dirty="0"/>
              <a:t> </a:t>
            </a:r>
            <a:r>
              <a:rPr lang="en-GB" dirty="0" err="1"/>
              <a:t>sujui</a:t>
            </a:r>
            <a:r>
              <a:rPr lang="en-GB" dirty="0"/>
              <a:t> </a:t>
            </a:r>
            <a:r>
              <a:rPr lang="en-GB" dirty="0" err="1"/>
              <a:t>helposti</a:t>
            </a:r>
            <a:r>
              <a:rPr lang="en-GB" dirty="0"/>
              <a:t> – </a:t>
            </a:r>
            <a:r>
              <a:rPr lang="en-GB" dirty="0" err="1"/>
              <a:t>asiantuntemus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opastus</a:t>
            </a:r>
            <a:r>
              <a:rPr lang="en-GB" dirty="0"/>
              <a:t> </a:t>
            </a:r>
            <a:r>
              <a:rPr lang="en-GB" dirty="0" err="1"/>
              <a:t>tilojen</a:t>
            </a:r>
            <a:r>
              <a:rPr lang="en-GB" dirty="0"/>
              <a:t> </a:t>
            </a:r>
            <a:r>
              <a:rPr lang="en-GB" dirty="0" err="1"/>
              <a:t>valinnassa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tärkeää</a:t>
            </a:r>
            <a:r>
              <a:rPr lang="en-GB" dirty="0"/>
              <a:t> </a:t>
            </a:r>
            <a:r>
              <a:rPr lang="en-GB" dirty="0" err="1"/>
              <a:t>valitessamme</a:t>
            </a:r>
            <a:r>
              <a:rPr lang="en-GB" dirty="0"/>
              <a:t> </a:t>
            </a:r>
            <a:r>
              <a:rPr lang="en-GB" dirty="0" err="1"/>
              <a:t>vaihtoehtoja</a:t>
            </a:r>
            <a:r>
              <a:rPr lang="en-GB" dirty="0"/>
              <a:t> </a:t>
            </a:r>
            <a:r>
              <a:rPr lang="en-GB" dirty="0" err="1"/>
              <a:t>käyttöömme</a:t>
            </a:r>
            <a:r>
              <a:rPr lang="en-GB" dirty="0"/>
              <a:t>.”</a:t>
            </a:r>
          </a:p>
        </p:txBody>
      </p:sp>
      <p:sp>
        <p:nvSpPr>
          <p:cNvPr id="23" name="Leipätekstin taso yksi…">
            <a:extLst>
              <a:ext uri="{FF2B5EF4-FFF2-40B4-BE49-F238E27FC236}">
                <a16:creationId xmlns:a16="http://schemas.microsoft.com/office/drawing/2014/main" id="{0DA0D3BF-BDF2-6347-88E1-B268A6F3EAA4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382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videoneuvotteluissa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keskittymistä</a:t>
            </a:r>
            <a:r>
              <a:rPr lang="en-GB" dirty="0"/>
              <a:t> </a:t>
            </a:r>
            <a:r>
              <a:rPr lang="en-GB" dirty="0" err="1"/>
              <a:t>vaativassa</a:t>
            </a:r>
            <a:r>
              <a:rPr lang="en-GB" dirty="0"/>
              <a:t> </a:t>
            </a:r>
            <a:r>
              <a:rPr lang="en-GB" dirty="0" err="1"/>
              <a:t>työssä</a:t>
            </a:r>
            <a:r>
              <a:rPr lang="en-GB" dirty="0"/>
              <a:t>. </a:t>
            </a:r>
            <a:r>
              <a:rPr lang="en-GB" dirty="0" err="1"/>
              <a:t>Aikataulut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pitäneet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olleet</a:t>
            </a:r>
            <a:r>
              <a:rPr lang="en-GB" dirty="0"/>
              <a:t> </a:t>
            </a:r>
            <a:r>
              <a:rPr lang="en-GB" dirty="0" err="1"/>
              <a:t>jopa</a:t>
            </a:r>
            <a:r>
              <a:rPr lang="en-GB" dirty="0"/>
              <a:t> </a:t>
            </a:r>
            <a:r>
              <a:rPr lang="en-GB" dirty="0" err="1"/>
              <a:t>etuajassa</a:t>
            </a:r>
            <a:r>
              <a:rPr lang="en-GB" dirty="0"/>
              <a:t>, </a:t>
            </a:r>
            <a:r>
              <a:rPr lang="en-GB" dirty="0" err="1"/>
              <a:t>mikä</a:t>
            </a:r>
            <a:r>
              <a:rPr lang="en-GB" dirty="0"/>
              <a:t> on </a:t>
            </a:r>
            <a:r>
              <a:rPr lang="en-GB" dirty="0" err="1"/>
              <a:t>nykyaikana</a:t>
            </a:r>
            <a:r>
              <a:rPr lang="en-GB" dirty="0"/>
              <a:t> </a:t>
            </a:r>
            <a:r>
              <a:rPr lang="en-GB" dirty="0" err="1"/>
              <a:t>harvinaista</a:t>
            </a:r>
            <a:r>
              <a:rPr lang="en-GB" dirty="0"/>
              <a:t>.”</a:t>
            </a:r>
          </a:p>
        </p:txBody>
      </p:sp>
      <p:sp>
        <p:nvSpPr>
          <p:cNvPr id="24" name="Leipätekstin taso yksi…">
            <a:extLst>
              <a:ext uri="{FF2B5EF4-FFF2-40B4-BE49-F238E27FC236}">
                <a16:creationId xmlns:a16="http://schemas.microsoft.com/office/drawing/2014/main" id="{0587F4BF-53F2-D7D0-3F46-DB0010BCA3F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1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Fanni </a:t>
            </a:r>
            <a:r>
              <a:rPr lang="en-GB" dirty="0" err="1"/>
              <a:t>Greijula</a:t>
            </a:r>
            <a:r>
              <a:rPr lang="en-GB" dirty="0"/>
              <a:t>, HR Operations Specialist, Wolt</a:t>
            </a:r>
          </a:p>
        </p:txBody>
      </p:sp>
      <p:sp>
        <p:nvSpPr>
          <p:cNvPr id="29" name="Leipätekstin taso yksi…">
            <a:extLst>
              <a:ext uri="{FF2B5EF4-FFF2-40B4-BE49-F238E27FC236}">
                <a16:creationId xmlns:a16="http://schemas.microsoft.com/office/drawing/2014/main" id="{5E09DAB7-5E1D-B277-6EF0-C8AA4178670F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6097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Pertti Putkonen, Real Estate Manager, Finland, Marimekko Oyj</a:t>
            </a:r>
          </a:p>
        </p:txBody>
      </p:sp>
      <p:sp>
        <p:nvSpPr>
          <p:cNvPr id="30" name="Leipätekstin taso yksi…">
            <a:extLst>
              <a:ext uri="{FF2B5EF4-FFF2-40B4-BE49-F238E27FC236}">
                <a16:creationId xmlns:a16="http://schemas.microsoft.com/office/drawing/2014/main" id="{42492C6A-87BD-6696-6D09-D8AC73D31DC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382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Eija </a:t>
            </a:r>
            <a:r>
              <a:rPr lang="en-GB" dirty="0" err="1"/>
              <a:t>Sebelja</a:t>
            </a:r>
            <a:r>
              <a:rPr lang="en-GB" dirty="0"/>
              <a:t>, Manager - Workplace &amp; Facilities, Fortum </a:t>
            </a:r>
          </a:p>
        </p:txBody>
      </p:sp>
    </p:spTree>
    <p:extLst>
      <p:ext uri="{BB962C8B-B14F-4D97-AF65-F5344CB8AC3E}">
        <p14:creationId xmlns:p14="http://schemas.microsoft.com/office/powerpoint/2010/main" val="1319038825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6075029" y="3400427"/>
            <a:ext cx="754473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59" y="809626"/>
            <a:ext cx="2287924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76812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5" y="3400426"/>
            <a:ext cx="1480185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8466235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0" y="809626"/>
            <a:ext cx="2289651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9408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3400426"/>
            <a:ext cx="1118882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4145582308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3400426"/>
            <a:ext cx="11200694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69507565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809626"/>
            <a:ext cx="11200694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0359" y="809626"/>
            <a:ext cx="1118341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7631" y="2128824"/>
            <a:ext cx="11182230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61184239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60228" y="3400427"/>
            <a:ext cx="754334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8" y="809626"/>
            <a:ext cx="2289682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7" y="2128824"/>
            <a:ext cx="22894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82049" y="3400426"/>
            <a:ext cx="14841726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091102579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0" y="809626"/>
            <a:ext cx="2289651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9408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3400426"/>
            <a:ext cx="1118882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85622689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11204512" cy="812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56267300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808" y="3400426"/>
            <a:ext cx="1143019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1" y="3400426"/>
            <a:ext cx="11161018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97D6D03-A7C6-90A1-E31B-C31D0C85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F0AD6-67E6-A535-0BA3-2BCE69F79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223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225" y="3400426"/>
            <a:ext cx="7235826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7146" y="3400426"/>
            <a:ext cx="723317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6391415" y="3400426"/>
            <a:ext cx="723236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D9547BF-D09B-69EB-BA79-E6101B55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995B0-AA0C-5E24-8F78-CF0543FDB5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284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xt colum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9577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76" y="4409729"/>
            <a:ext cx="1116102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480031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80031" y="4409729"/>
            <a:ext cx="11161018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179581-D34B-A3BF-859B-8164C6E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8C185C-3332-01AA-9296-3B06E9790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310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xt colu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1809" y="3400427"/>
            <a:ext cx="7232354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808" y="4409729"/>
            <a:ext cx="7232356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6408690" y="3400427"/>
            <a:ext cx="723236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8690" y="4409729"/>
            <a:ext cx="723236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76335" y="3400427"/>
            <a:ext cx="723133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8576335" y="4409729"/>
            <a:ext cx="723133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60200EC-73DC-3B4E-0288-C833303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96D34D-53AE-E751-0FA1-68BE407E2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785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28" y="2105028"/>
            <a:ext cx="11164568" cy="374332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2" y="1241426"/>
            <a:ext cx="11143744" cy="10944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9577" y="6569077"/>
            <a:ext cx="11160126" cy="56165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9497" y="1241425"/>
            <a:ext cx="11161098" cy="86404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0" i="0" cap="none" spc="200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0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11204512" cy="812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62106715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5464027" y="6425954"/>
            <a:ext cx="8159750" cy="5616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7" y="3400426"/>
            <a:ext cx="8159750" cy="2593480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83562-A627-C13B-D967-76B6D430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793568-1DB2-76F3-1200-7F8864F7B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293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5464027" y="3385645"/>
            <a:ext cx="8159750" cy="5723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8" y="9594305"/>
            <a:ext cx="8159748" cy="2591346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E3461-3E4D-6D87-C428-8B521C1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F87581-BAF6-3B3E-C133-62C195062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941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32232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4844784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836985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7244166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tx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194709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5875293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27497007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5474511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808" y="3400426"/>
            <a:ext cx="1143019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1" y="3400426"/>
            <a:ext cx="11161018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97D6D03-A7C6-90A1-E31B-C31D0C85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F0AD6-67E6-A535-0BA3-2BCE69F79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8253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32713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47361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9823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73869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69294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bg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12335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tx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/>
            </a:lvl2pPr>
            <a:lvl3pPr algn="ctr">
              <a:defRPr sz="2400"/>
            </a:lvl3pPr>
            <a:lvl4pPr algn="ctr">
              <a:defRPr sz="2200"/>
            </a:lvl4pPr>
            <a:lvl5pPr algn="ctr">
              <a:defRPr sz="2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51784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7C843EE-E00A-B90F-F401-69522CF55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53163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07DACD4-B79F-7650-0411-97DD457BD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50281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07E38CD-D284-5FF3-DC85-33F70BFF6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9571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225" y="3400426"/>
            <a:ext cx="7235826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7146" y="3400426"/>
            <a:ext cx="723317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6391415" y="3400426"/>
            <a:ext cx="723236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D9547BF-D09B-69EB-BA79-E6101B55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995B0-AA0C-5E24-8F78-CF0543FDB5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7838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E87FCFA-12F3-5A07-5B48-105077061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29137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2D1D9B9F-CFC2-6ABB-508B-E119E274D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388B26-B89D-8DFE-57F5-FE8FF36FA9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9206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rown shirt sitting on a green bench&#10;&#10;AI-generated content may be incorrect.">
            <a:extLst>
              <a:ext uri="{FF2B5EF4-FFF2-40B4-BE49-F238E27FC236}">
                <a16:creationId xmlns:a16="http://schemas.microsoft.com/office/drawing/2014/main" id="{1EFF0858-B440-D064-F04F-18404A685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0E407C9-E0D8-62D0-CD89-5C3DE4A50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4399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2952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7949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78504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7687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25952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73114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578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9577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76" y="4409729"/>
            <a:ext cx="1116102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480031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80031" y="4409729"/>
            <a:ext cx="11161018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179581-D34B-A3BF-859B-8164C6E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8C185C-3332-01AA-9296-3B06E9790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241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8911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F13060F3-A245-EE06-0BA7-816DE55E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F7AB59-FD6C-EFDD-BBEE-61DD9BC16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48934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2235200" y="4922495"/>
            <a:ext cx="9730472" cy="7263154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428647"/>
            <a:ext cx="11204512" cy="19165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C0BC7C-6118-AA47-40B3-3C12DAD42A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576" y="4922495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/>
              <a:t>Click here to add a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B2F03F-D5FD-F687-CE2D-A78BE87B5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576" y="6709731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/>
              <a:t>Click here to add a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7872C8-773A-D55C-AAF9-6341BBA04F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576" y="8496967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F62E5F-CA96-CDB9-846E-0BCB8B05E7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576" y="10284203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422148503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Master title style</a:t>
            </a:r>
            <a:endParaRPr lang="en-FI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9EBDAABD-4619-E4EB-5FCD-0A16E6FE15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978152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F090AD-84EC-32C6-8B72-BF1FCCFF69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1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1A3D3D-FCE5-ED6F-AE70-8B5636EA6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02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11" name="Leipätekstin taso yksi…">
            <a:extLst>
              <a:ext uri="{FF2B5EF4-FFF2-40B4-BE49-F238E27FC236}">
                <a16:creationId xmlns:a16="http://schemas.microsoft.com/office/drawing/2014/main" id="{1228EF49-8B42-F0B6-6765-A5AFCA82B535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6779626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12" name="Leipätekstin taso yksi…">
            <a:extLst>
              <a:ext uri="{FF2B5EF4-FFF2-40B4-BE49-F238E27FC236}">
                <a16:creationId xmlns:a16="http://schemas.microsoft.com/office/drawing/2014/main" id="{E40A3329-3CF8-FEA3-6382-BA21CFF1CA3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978152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796465-5F12-0316-3D18-F6160317DB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1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2874C3D-12D0-A0A1-DBD2-FC167FDE25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5702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15" name="Leipätekstin taso yksi…">
            <a:extLst>
              <a:ext uri="{FF2B5EF4-FFF2-40B4-BE49-F238E27FC236}">
                <a16:creationId xmlns:a16="http://schemas.microsoft.com/office/drawing/2014/main" id="{66FE9A80-CF9D-624D-FD56-00D9A6058439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6779626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6020712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oittelu / 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Master title style</a:t>
            </a:r>
            <a:endParaRPr lang="en-FI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576067-9DEA-23A4-E91A-B87C0B4D08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9808993"/>
              </p:ext>
            </p:extLst>
          </p:nvPr>
        </p:nvGraphicFramePr>
        <p:xfrm>
          <a:off x="761160" y="2782356"/>
          <a:ext cx="22862616" cy="14833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715654">
                  <a:extLst>
                    <a:ext uri="{9D8B030D-6E8A-4147-A177-3AD203B41FA5}">
                      <a16:colId xmlns:a16="http://schemas.microsoft.com/office/drawing/2014/main" val="3647330513"/>
                    </a:ext>
                  </a:extLst>
                </a:gridCol>
                <a:gridCol w="5715654">
                  <a:extLst>
                    <a:ext uri="{9D8B030D-6E8A-4147-A177-3AD203B41FA5}">
                      <a16:colId xmlns:a16="http://schemas.microsoft.com/office/drawing/2014/main" val="4216636883"/>
                    </a:ext>
                  </a:extLst>
                </a:gridCol>
                <a:gridCol w="4981108">
                  <a:extLst>
                    <a:ext uri="{9D8B030D-6E8A-4147-A177-3AD203B41FA5}">
                      <a16:colId xmlns:a16="http://schemas.microsoft.com/office/drawing/2014/main" val="3796313754"/>
                    </a:ext>
                  </a:extLst>
                </a:gridCol>
                <a:gridCol w="6450200">
                  <a:extLst>
                    <a:ext uri="{9D8B030D-6E8A-4147-A177-3AD203B41FA5}">
                      <a16:colId xmlns:a16="http://schemas.microsoft.com/office/drawing/2014/main" val="3430210275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749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sz="20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31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73C405-F848-8DC5-5124-D450FF8774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1686805"/>
              </p:ext>
            </p:extLst>
          </p:nvPr>
        </p:nvGraphicFramePr>
        <p:xfrm>
          <a:off x="761158" y="5196695"/>
          <a:ext cx="5725368" cy="57369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67968">
                  <a:extLst>
                    <a:ext uri="{9D8B030D-6E8A-4147-A177-3AD203B41FA5}">
                      <a16:colId xmlns:a16="http://schemas.microsoft.com/office/drawing/2014/main" val="25446575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21028499"/>
                    </a:ext>
                  </a:extLst>
                </a:gridCol>
              </a:tblGrid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49070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cap="none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779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7111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059899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4628"/>
                  </a:ext>
                </a:extLst>
              </a:tr>
            </a:tbl>
          </a:graphicData>
        </a:graphic>
      </p:graphicFrame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FAF268-D41B-124D-C458-A7E352632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270" y="5196693"/>
            <a:ext cx="9646804" cy="5736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10" name="Leipätekstin taso yksi…">
            <a:extLst>
              <a:ext uri="{FF2B5EF4-FFF2-40B4-BE49-F238E27FC236}">
                <a16:creationId xmlns:a16="http://schemas.microsoft.com/office/drawing/2014/main" id="{532332FE-6304-B7A0-5BC4-32B862D3A1E3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444818" y="10495722"/>
            <a:ext cx="6178024" cy="4379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Toimitusaika 3-4 viikkoa tilauksesta</a:t>
            </a:r>
            <a:endParaRPr/>
          </a:p>
        </p:txBody>
      </p:sp>
      <p:sp>
        <p:nvSpPr>
          <p:cNvPr id="16" name="Leipätekstin taso yksi…">
            <a:extLst>
              <a:ext uri="{FF2B5EF4-FFF2-40B4-BE49-F238E27FC236}">
                <a16:creationId xmlns:a16="http://schemas.microsoft.com/office/drawing/2014/main" id="{51BD1155-7D30-5FDB-EB7E-92691DDA2D6E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7444818" y="9282755"/>
            <a:ext cx="6178024" cy="8631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Maksuehto: Tilauksesta 30 päivää netto / sopimuksen mukaan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C3CBE-D61F-D74C-D496-2EBCBE4E2091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1032080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78D854-4627-4E4D-56D5-797226757A29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908039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Leipätekstin taso yksi…">
            <a:extLst>
              <a:ext uri="{FF2B5EF4-FFF2-40B4-BE49-F238E27FC236}">
                <a16:creationId xmlns:a16="http://schemas.microsoft.com/office/drawing/2014/main" id="{B0BE5077-E5B2-551D-00F1-28CAE5D12A5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77888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2X2</a:t>
            </a:r>
          </a:p>
        </p:txBody>
      </p:sp>
      <p:sp>
        <p:nvSpPr>
          <p:cNvPr id="26" name="Leipätekstin taso yksi…">
            <a:extLst>
              <a:ext uri="{FF2B5EF4-FFF2-40B4-BE49-F238E27FC236}">
                <a16:creationId xmlns:a16="http://schemas.microsoft.com/office/drawing/2014/main" id="{147AFA81-9993-E244-472B-C9F9EC0AA3D7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382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9 881 €</a:t>
            </a:r>
          </a:p>
        </p:txBody>
      </p:sp>
      <p:sp>
        <p:nvSpPr>
          <p:cNvPr id="27" name="Leipätekstin taso yksi…">
            <a:extLst>
              <a:ext uri="{FF2B5EF4-FFF2-40B4-BE49-F238E27FC236}">
                <a16:creationId xmlns:a16="http://schemas.microsoft.com/office/drawing/2014/main" id="{5780D540-8860-02EE-A4A7-177068CF59B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81056" y="3526011"/>
            <a:ext cx="4993764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2</a:t>
            </a:r>
          </a:p>
        </p:txBody>
      </p:sp>
      <p:sp>
        <p:nvSpPr>
          <p:cNvPr id="28" name="Leipätekstin taso yksi…">
            <a:extLst>
              <a:ext uri="{FF2B5EF4-FFF2-40B4-BE49-F238E27FC236}">
                <a16:creationId xmlns:a16="http://schemas.microsoft.com/office/drawing/2014/main" id="{313318FF-AF68-D713-D4D1-FE06BF75E4A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7158573" y="3526011"/>
            <a:ext cx="6464266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19 762 €</a:t>
            </a:r>
          </a:p>
        </p:txBody>
      </p:sp>
      <p:sp>
        <p:nvSpPr>
          <p:cNvPr id="31" name="Leipätekstin taso yksi…">
            <a:extLst>
              <a:ext uri="{FF2B5EF4-FFF2-40B4-BE49-F238E27FC236}">
                <a16:creationId xmlns:a16="http://schemas.microsoft.com/office/drawing/2014/main" id="{BF0A919E-A67F-C2CB-0188-3553CBC84E5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550179" y="6547507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8 991 €</a:t>
            </a:r>
          </a:p>
        </p:txBody>
      </p:sp>
      <p:sp>
        <p:nvSpPr>
          <p:cNvPr id="33" name="Leipätekstin taso yksi…">
            <a:extLst>
              <a:ext uri="{FF2B5EF4-FFF2-40B4-BE49-F238E27FC236}">
                <a16:creationId xmlns:a16="http://schemas.microsoft.com/office/drawing/2014/main" id="{6DA4834E-DF20-3153-A21E-8171CCFDE901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50179" y="7692495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890 €</a:t>
            </a:r>
          </a:p>
        </p:txBody>
      </p:sp>
      <p:sp>
        <p:nvSpPr>
          <p:cNvPr id="34" name="Leipätekstin taso yksi…">
            <a:extLst>
              <a:ext uri="{FF2B5EF4-FFF2-40B4-BE49-F238E27FC236}">
                <a16:creationId xmlns:a16="http://schemas.microsoft.com/office/drawing/2014/main" id="{B2D14EB9-7C45-2F88-521D-C7F93C0CF1F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50179" y="883748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9 881 €</a:t>
            </a:r>
          </a:p>
        </p:txBody>
      </p:sp>
      <p:sp>
        <p:nvSpPr>
          <p:cNvPr id="35" name="Leipätekstin taso yksi…">
            <a:extLst>
              <a:ext uri="{FF2B5EF4-FFF2-40B4-BE49-F238E27FC236}">
                <a16:creationId xmlns:a16="http://schemas.microsoft.com/office/drawing/2014/main" id="{22C7E8D3-686B-0EDB-4B70-55C4BA22A164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50179" y="999837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390 €</a:t>
            </a:r>
          </a:p>
        </p:txBody>
      </p:sp>
      <p:sp>
        <p:nvSpPr>
          <p:cNvPr id="36" name="Leipätekstin taso yksi…">
            <a:extLst>
              <a:ext uri="{FF2B5EF4-FFF2-40B4-BE49-F238E27FC236}">
                <a16:creationId xmlns:a16="http://schemas.microsoft.com/office/drawing/2014/main" id="{B891ED51-C609-2F83-44EC-599A4AB9116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24385" y="6547507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Tila vakiovarustelulla</a:t>
            </a:r>
          </a:p>
        </p:txBody>
      </p:sp>
      <p:sp>
        <p:nvSpPr>
          <p:cNvPr id="37" name="Leipätekstin taso yksi…">
            <a:extLst>
              <a:ext uri="{FF2B5EF4-FFF2-40B4-BE49-F238E27FC236}">
                <a16:creationId xmlns:a16="http://schemas.microsoft.com/office/drawing/2014/main" id="{33230B75-B7A2-FA95-FC88-0780DF02C80C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24385" y="7676591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Toimitus &amp; asennus - Vaasa</a:t>
            </a:r>
          </a:p>
        </p:txBody>
      </p:sp>
      <p:sp>
        <p:nvSpPr>
          <p:cNvPr id="39" name="Leipätekstin taso yksi…">
            <a:extLst>
              <a:ext uri="{FF2B5EF4-FFF2-40B4-BE49-F238E27FC236}">
                <a16:creationId xmlns:a16="http://schemas.microsoft.com/office/drawing/2014/main" id="{0738216A-BD59-EF07-A44E-B84E96255111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924385" y="8821579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Yhteensä</a:t>
            </a:r>
          </a:p>
        </p:txBody>
      </p:sp>
      <p:sp>
        <p:nvSpPr>
          <p:cNvPr id="40" name="Leipätekstin taso yksi…">
            <a:extLst>
              <a:ext uri="{FF2B5EF4-FFF2-40B4-BE49-F238E27FC236}">
                <a16:creationId xmlns:a16="http://schemas.microsoft.com/office/drawing/2014/main" id="{6024284D-D193-4238-F31B-B591940645D2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924385" y="9998375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Optio: Vihreä ulkoväri</a:t>
            </a:r>
          </a:p>
        </p:txBody>
      </p:sp>
      <p:sp>
        <p:nvSpPr>
          <p:cNvPr id="41" name="Leipätekstin taso yksi…">
            <a:extLst>
              <a:ext uri="{FF2B5EF4-FFF2-40B4-BE49-F238E27FC236}">
                <a16:creationId xmlns:a16="http://schemas.microsoft.com/office/drawing/2014/main" id="{3301F17E-B6A7-CC3D-DE01-2A8C7FD02DDA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924385" y="5434323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TILA 2X2</a:t>
            </a:r>
          </a:p>
        </p:txBody>
      </p:sp>
      <p:sp>
        <p:nvSpPr>
          <p:cNvPr id="42" name="Leipätekstin taso yksi…">
            <a:extLst>
              <a:ext uri="{FF2B5EF4-FFF2-40B4-BE49-F238E27FC236}">
                <a16:creationId xmlns:a16="http://schemas.microsoft.com/office/drawing/2014/main" id="{DDE27505-3EB2-85A2-950C-EBA6E1DFDE99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4550178" y="5434323"/>
            <a:ext cx="1813240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Hinta (alv.0%)</a:t>
            </a:r>
          </a:p>
        </p:txBody>
      </p:sp>
      <p:sp>
        <p:nvSpPr>
          <p:cNvPr id="43" name="Leipätekstin taso yksi…">
            <a:extLst>
              <a:ext uri="{FF2B5EF4-FFF2-40B4-BE49-F238E27FC236}">
                <a16:creationId xmlns:a16="http://schemas.microsoft.com/office/drawing/2014/main" id="{0EAACCD0-8481-18A9-ED9A-1563972ACB1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777947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OCTACELL TILA</a:t>
            </a:r>
          </a:p>
        </p:txBody>
      </p:sp>
      <p:sp>
        <p:nvSpPr>
          <p:cNvPr id="44" name="Leipätekstin taso yksi…">
            <a:extLst>
              <a:ext uri="{FF2B5EF4-FFF2-40B4-BE49-F238E27FC236}">
                <a16:creationId xmlns:a16="http://schemas.microsoft.com/office/drawing/2014/main" id="{92CF6934-5A19-D9C8-D592-3942CA82D433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486983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YKSIKKÖHINTA</a:t>
            </a:r>
          </a:p>
        </p:txBody>
      </p:sp>
      <p:sp>
        <p:nvSpPr>
          <p:cNvPr id="45" name="Leipätekstin taso yksi…">
            <a:extLst>
              <a:ext uri="{FF2B5EF4-FFF2-40B4-BE49-F238E27FC236}">
                <a16:creationId xmlns:a16="http://schemas.microsoft.com/office/drawing/2014/main" id="{E1FF1403-0875-3E27-61F2-F1D686779A12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2148314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MÄÄRÄ</a:t>
            </a:r>
          </a:p>
        </p:txBody>
      </p:sp>
      <p:sp>
        <p:nvSpPr>
          <p:cNvPr id="46" name="Leipätekstin taso yksi…">
            <a:extLst>
              <a:ext uri="{FF2B5EF4-FFF2-40B4-BE49-F238E27FC236}">
                <a16:creationId xmlns:a16="http://schemas.microsoft.com/office/drawing/2014/main" id="{DD38C91A-742F-6E49-5D3E-5A09C805DC82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032280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/>
              <a:t>KÄYTTÖVALMIIKSI ASENNETTUNA ASIAKKAALLE: VAASA</a:t>
            </a:r>
          </a:p>
        </p:txBody>
      </p:sp>
    </p:spTree>
    <p:extLst>
      <p:ext uri="{BB962C8B-B14F-4D97-AF65-F5344CB8AC3E}">
        <p14:creationId xmlns:p14="http://schemas.microsoft.com/office/powerpoint/2010/main" val="1308246718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Master title style</a:t>
            </a:r>
            <a:endParaRPr lang="en-FI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DF4145-120D-C2D0-EA81-45F32638E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1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4D6F0F-93AD-B5F8-37A4-EAB8745535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071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7221A4-1025-A060-A285-5DBFD2C38C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202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19" name="Leipätekstin taso yksi…">
            <a:extLst>
              <a:ext uri="{FF2B5EF4-FFF2-40B4-BE49-F238E27FC236}">
                <a16:creationId xmlns:a16="http://schemas.microsoft.com/office/drawing/2014/main" id="{0E2D3FAD-74B4-4FD4-B972-15DDFE1420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761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/>
              <a:t>“</a:t>
            </a:r>
            <a:r>
              <a:rPr lang="en-GB" err="1"/>
              <a:t>Asiointi</a:t>
            </a:r>
            <a:r>
              <a:rPr lang="en-GB"/>
              <a:t> </a:t>
            </a:r>
            <a:r>
              <a:rPr lang="en-GB" err="1"/>
              <a:t>Octacellin</a:t>
            </a:r>
            <a:r>
              <a:rPr lang="en-GB"/>
              <a:t> </a:t>
            </a:r>
            <a:r>
              <a:rPr lang="en-GB" err="1"/>
              <a:t>yhteyshenkilöiden</a:t>
            </a:r>
            <a:r>
              <a:rPr lang="en-GB"/>
              <a:t> </a:t>
            </a:r>
            <a:r>
              <a:rPr lang="en-GB" err="1"/>
              <a:t>kanssa</a:t>
            </a:r>
            <a:r>
              <a:rPr lang="en-GB"/>
              <a:t> on </a:t>
            </a:r>
            <a:r>
              <a:rPr lang="en-GB" err="1"/>
              <a:t>ollut</a:t>
            </a:r>
            <a:r>
              <a:rPr lang="en-GB"/>
              <a:t> </a:t>
            </a:r>
            <a:r>
              <a:rPr lang="en-GB" err="1"/>
              <a:t>sujuvaa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mukavaa</a:t>
            </a:r>
            <a:r>
              <a:rPr lang="en-GB"/>
              <a:t>. </a:t>
            </a:r>
            <a:r>
              <a:rPr lang="en-GB" err="1"/>
              <a:t>Tilat</a:t>
            </a:r>
            <a:r>
              <a:rPr lang="en-GB"/>
              <a:t> </a:t>
            </a:r>
            <a:r>
              <a:rPr lang="en-GB" err="1"/>
              <a:t>ovat</a:t>
            </a:r>
            <a:r>
              <a:rPr lang="en-GB"/>
              <a:t> </a:t>
            </a:r>
            <a:r>
              <a:rPr lang="en-GB" err="1"/>
              <a:t>valoisat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erittäin</a:t>
            </a:r>
            <a:r>
              <a:rPr lang="en-GB"/>
              <a:t> </a:t>
            </a:r>
            <a:r>
              <a:rPr lang="en-GB" err="1"/>
              <a:t>hyvät</a:t>
            </a:r>
            <a:r>
              <a:rPr lang="en-GB"/>
              <a:t> </a:t>
            </a:r>
            <a:r>
              <a:rPr lang="en-GB" err="1"/>
              <a:t>eristämään</a:t>
            </a:r>
            <a:r>
              <a:rPr lang="en-GB"/>
              <a:t> </a:t>
            </a:r>
            <a:r>
              <a:rPr lang="en-GB" err="1"/>
              <a:t>ääntä</a:t>
            </a:r>
            <a:r>
              <a:rPr lang="en-GB"/>
              <a:t>. Ne </a:t>
            </a:r>
            <a:r>
              <a:rPr lang="en-GB" err="1"/>
              <a:t>ovat</a:t>
            </a:r>
            <a:r>
              <a:rPr lang="en-GB"/>
              <a:t> </a:t>
            </a:r>
            <a:r>
              <a:rPr lang="en-GB" err="1"/>
              <a:t>käytössä</a:t>
            </a:r>
            <a:r>
              <a:rPr lang="en-GB"/>
              <a:t> </a:t>
            </a:r>
            <a:r>
              <a:rPr lang="en-GB" err="1"/>
              <a:t>koko</a:t>
            </a:r>
            <a:r>
              <a:rPr lang="en-GB"/>
              <a:t> </a:t>
            </a:r>
            <a:r>
              <a:rPr lang="en-GB" err="1"/>
              <a:t>ajan</a:t>
            </a:r>
            <a:r>
              <a:rPr lang="en-GB"/>
              <a:t>.”</a:t>
            </a:r>
          </a:p>
        </p:txBody>
      </p:sp>
      <p:sp>
        <p:nvSpPr>
          <p:cNvPr id="22" name="Leipätekstin taso yksi…">
            <a:extLst>
              <a:ext uri="{FF2B5EF4-FFF2-40B4-BE49-F238E27FC236}">
                <a16:creationId xmlns:a16="http://schemas.microsoft.com/office/drawing/2014/main" id="{7A970FC4-94F3-E79A-A541-34760B27DC65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859070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/>
              <a:t>“</a:t>
            </a:r>
            <a:r>
              <a:rPr lang="en-GB" err="1"/>
              <a:t>Octacell-tilat</a:t>
            </a:r>
            <a:r>
              <a:rPr lang="en-GB"/>
              <a:t> </a:t>
            </a:r>
            <a:r>
              <a:rPr lang="en-GB" err="1"/>
              <a:t>ovat</a:t>
            </a:r>
            <a:r>
              <a:rPr lang="en-GB"/>
              <a:t> </a:t>
            </a:r>
            <a:r>
              <a:rPr lang="en-GB" err="1"/>
              <a:t>soveltuneet</a:t>
            </a:r>
            <a:r>
              <a:rPr lang="en-GB"/>
              <a:t> </a:t>
            </a:r>
            <a:r>
              <a:rPr lang="en-GB" err="1"/>
              <a:t>meillä</a:t>
            </a:r>
            <a:r>
              <a:rPr lang="en-GB"/>
              <a:t> </a:t>
            </a:r>
            <a:r>
              <a:rPr lang="en-GB" err="1"/>
              <a:t>hienosti</a:t>
            </a:r>
            <a:r>
              <a:rPr lang="en-GB"/>
              <a:t> </a:t>
            </a:r>
            <a:r>
              <a:rPr lang="en-GB" err="1"/>
              <a:t>niille</a:t>
            </a:r>
            <a:r>
              <a:rPr lang="en-GB"/>
              <a:t> </a:t>
            </a:r>
            <a:r>
              <a:rPr lang="en-GB" err="1"/>
              <a:t>suunniteltuihin</a:t>
            </a:r>
            <a:r>
              <a:rPr lang="en-GB"/>
              <a:t> </a:t>
            </a:r>
            <a:r>
              <a:rPr lang="en-GB" err="1"/>
              <a:t>tarkoituksiin</a:t>
            </a:r>
            <a:r>
              <a:rPr lang="en-GB"/>
              <a:t>. </a:t>
            </a:r>
            <a:r>
              <a:rPr lang="en-GB" err="1"/>
              <a:t>Octatellin</a:t>
            </a:r>
            <a:r>
              <a:rPr lang="en-GB"/>
              <a:t> </a:t>
            </a:r>
            <a:r>
              <a:rPr lang="en-GB" err="1"/>
              <a:t>kanssa</a:t>
            </a:r>
            <a:r>
              <a:rPr lang="en-GB"/>
              <a:t> </a:t>
            </a:r>
            <a:r>
              <a:rPr lang="en-GB" err="1"/>
              <a:t>yhteistyö</a:t>
            </a:r>
            <a:r>
              <a:rPr lang="en-GB"/>
              <a:t> </a:t>
            </a:r>
            <a:r>
              <a:rPr lang="en-GB" err="1"/>
              <a:t>sujui</a:t>
            </a:r>
            <a:r>
              <a:rPr lang="en-GB"/>
              <a:t> </a:t>
            </a:r>
            <a:r>
              <a:rPr lang="en-GB" err="1"/>
              <a:t>helposti</a:t>
            </a:r>
            <a:r>
              <a:rPr lang="en-GB"/>
              <a:t> – </a:t>
            </a:r>
            <a:r>
              <a:rPr lang="en-GB" err="1"/>
              <a:t>asiantuntemus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opastus</a:t>
            </a:r>
            <a:r>
              <a:rPr lang="en-GB"/>
              <a:t> </a:t>
            </a:r>
            <a:r>
              <a:rPr lang="en-GB" err="1"/>
              <a:t>tilojen</a:t>
            </a:r>
            <a:r>
              <a:rPr lang="en-GB"/>
              <a:t> </a:t>
            </a:r>
            <a:r>
              <a:rPr lang="en-GB" err="1"/>
              <a:t>valinnassa</a:t>
            </a:r>
            <a:r>
              <a:rPr lang="en-GB"/>
              <a:t> </a:t>
            </a:r>
            <a:r>
              <a:rPr lang="en-GB" err="1"/>
              <a:t>oli</a:t>
            </a:r>
            <a:r>
              <a:rPr lang="en-GB"/>
              <a:t> </a:t>
            </a:r>
            <a:r>
              <a:rPr lang="en-GB" err="1"/>
              <a:t>tärkeää</a:t>
            </a:r>
            <a:r>
              <a:rPr lang="en-GB"/>
              <a:t> </a:t>
            </a:r>
            <a:r>
              <a:rPr lang="en-GB" err="1"/>
              <a:t>valitessamme</a:t>
            </a:r>
            <a:r>
              <a:rPr lang="en-GB"/>
              <a:t> </a:t>
            </a:r>
            <a:r>
              <a:rPr lang="en-GB" err="1"/>
              <a:t>vaihtoehtoja</a:t>
            </a:r>
            <a:r>
              <a:rPr lang="en-GB"/>
              <a:t> </a:t>
            </a:r>
            <a:r>
              <a:rPr lang="en-GB" err="1"/>
              <a:t>käyttöömme</a:t>
            </a:r>
            <a:r>
              <a:rPr lang="en-GB"/>
              <a:t>.”</a:t>
            </a:r>
          </a:p>
        </p:txBody>
      </p:sp>
      <p:sp>
        <p:nvSpPr>
          <p:cNvPr id="23" name="Leipätekstin taso yksi…">
            <a:extLst>
              <a:ext uri="{FF2B5EF4-FFF2-40B4-BE49-F238E27FC236}">
                <a16:creationId xmlns:a16="http://schemas.microsoft.com/office/drawing/2014/main" id="{0DA0D3BF-BDF2-6347-88E1-B268A6F3EAA4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382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/>
              <a:t>“</a:t>
            </a:r>
            <a:r>
              <a:rPr lang="en-GB" err="1"/>
              <a:t>Tilat</a:t>
            </a:r>
            <a:r>
              <a:rPr lang="en-GB"/>
              <a:t> </a:t>
            </a:r>
            <a:r>
              <a:rPr lang="en-GB" err="1"/>
              <a:t>ovat</a:t>
            </a:r>
            <a:r>
              <a:rPr lang="en-GB"/>
              <a:t> </a:t>
            </a:r>
            <a:r>
              <a:rPr lang="en-GB" err="1"/>
              <a:t>käytössä</a:t>
            </a:r>
            <a:r>
              <a:rPr lang="en-GB"/>
              <a:t> </a:t>
            </a:r>
            <a:r>
              <a:rPr lang="en-GB" err="1"/>
              <a:t>videoneuvotteluissa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keskittymistä</a:t>
            </a:r>
            <a:r>
              <a:rPr lang="en-GB"/>
              <a:t> </a:t>
            </a:r>
            <a:r>
              <a:rPr lang="en-GB" err="1"/>
              <a:t>vaativassa</a:t>
            </a:r>
            <a:r>
              <a:rPr lang="en-GB"/>
              <a:t> </a:t>
            </a:r>
            <a:r>
              <a:rPr lang="en-GB" err="1"/>
              <a:t>työssä</a:t>
            </a:r>
            <a:r>
              <a:rPr lang="en-GB"/>
              <a:t>. </a:t>
            </a:r>
            <a:r>
              <a:rPr lang="en-GB" err="1"/>
              <a:t>Aikataulut</a:t>
            </a:r>
            <a:r>
              <a:rPr lang="en-GB"/>
              <a:t> </a:t>
            </a:r>
            <a:r>
              <a:rPr lang="en-GB" err="1"/>
              <a:t>ovat</a:t>
            </a:r>
            <a:r>
              <a:rPr lang="en-GB"/>
              <a:t> </a:t>
            </a:r>
            <a:r>
              <a:rPr lang="en-GB" err="1"/>
              <a:t>pitäneet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olleet</a:t>
            </a:r>
            <a:r>
              <a:rPr lang="en-GB"/>
              <a:t> </a:t>
            </a:r>
            <a:r>
              <a:rPr lang="en-GB" err="1"/>
              <a:t>jopa</a:t>
            </a:r>
            <a:r>
              <a:rPr lang="en-GB"/>
              <a:t> </a:t>
            </a:r>
            <a:r>
              <a:rPr lang="en-GB" err="1"/>
              <a:t>etuajassa</a:t>
            </a:r>
            <a:r>
              <a:rPr lang="en-GB"/>
              <a:t>, </a:t>
            </a:r>
            <a:r>
              <a:rPr lang="en-GB" err="1"/>
              <a:t>mikä</a:t>
            </a:r>
            <a:r>
              <a:rPr lang="en-GB"/>
              <a:t> on </a:t>
            </a:r>
            <a:r>
              <a:rPr lang="en-GB" err="1"/>
              <a:t>nykyaikana</a:t>
            </a:r>
            <a:r>
              <a:rPr lang="en-GB"/>
              <a:t> </a:t>
            </a:r>
            <a:r>
              <a:rPr lang="en-GB" err="1"/>
              <a:t>harvinaista</a:t>
            </a:r>
            <a:r>
              <a:rPr lang="en-GB"/>
              <a:t>.”</a:t>
            </a:r>
          </a:p>
        </p:txBody>
      </p:sp>
      <p:sp>
        <p:nvSpPr>
          <p:cNvPr id="24" name="Leipätekstin taso yksi…">
            <a:extLst>
              <a:ext uri="{FF2B5EF4-FFF2-40B4-BE49-F238E27FC236}">
                <a16:creationId xmlns:a16="http://schemas.microsoft.com/office/drawing/2014/main" id="{0587F4BF-53F2-D7D0-3F46-DB0010BCA3F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1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/>
              <a:t>Fanni </a:t>
            </a:r>
            <a:r>
              <a:rPr lang="en-GB" err="1"/>
              <a:t>Greijula</a:t>
            </a:r>
            <a:r>
              <a:rPr lang="en-GB"/>
              <a:t>, HR Operations Specialist, Wolt</a:t>
            </a:r>
          </a:p>
        </p:txBody>
      </p:sp>
      <p:sp>
        <p:nvSpPr>
          <p:cNvPr id="29" name="Leipätekstin taso yksi…">
            <a:extLst>
              <a:ext uri="{FF2B5EF4-FFF2-40B4-BE49-F238E27FC236}">
                <a16:creationId xmlns:a16="http://schemas.microsoft.com/office/drawing/2014/main" id="{5E09DAB7-5E1D-B277-6EF0-C8AA4178670F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6097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/>
              <a:t>Pertti Putkonen, Real Estate Manager, Finland, Marimekko Oyj</a:t>
            </a:r>
          </a:p>
        </p:txBody>
      </p:sp>
      <p:sp>
        <p:nvSpPr>
          <p:cNvPr id="30" name="Leipätekstin taso yksi…">
            <a:extLst>
              <a:ext uri="{FF2B5EF4-FFF2-40B4-BE49-F238E27FC236}">
                <a16:creationId xmlns:a16="http://schemas.microsoft.com/office/drawing/2014/main" id="{42492C6A-87BD-6696-6D09-D8AC73D31DC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382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/>
              <a:t>Eija </a:t>
            </a:r>
            <a:r>
              <a:rPr lang="en-GB" err="1"/>
              <a:t>Sebelja</a:t>
            </a:r>
            <a:r>
              <a:rPr lang="en-GB"/>
              <a:t>, Manager - Workplace &amp; Facilities, Fortum </a:t>
            </a:r>
          </a:p>
        </p:txBody>
      </p:sp>
    </p:spTree>
    <p:extLst>
      <p:ext uri="{BB962C8B-B14F-4D97-AF65-F5344CB8AC3E}">
        <p14:creationId xmlns:p14="http://schemas.microsoft.com/office/powerpoint/2010/main" val="3708847332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6075029" y="3400427"/>
            <a:ext cx="754473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59" y="809626"/>
            <a:ext cx="22879242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76812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5" y="3400426"/>
            <a:ext cx="1480185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84701798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3400426"/>
            <a:ext cx="11200694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19289930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809626"/>
            <a:ext cx="11200694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0359" y="809626"/>
            <a:ext cx="11183418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7631" y="2128824"/>
            <a:ext cx="11182230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6679168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60228" y="3400427"/>
            <a:ext cx="754334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8" y="809626"/>
            <a:ext cx="22896828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7" y="2128824"/>
            <a:ext cx="22894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82049" y="3400426"/>
            <a:ext cx="14841726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85027109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1809" y="3400427"/>
            <a:ext cx="7232354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808" y="4409729"/>
            <a:ext cx="7232356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6408690" y="3400427"/>
            <a:ext cx="723236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8690" y="4409729"/>
            <a:ext cx="723236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76335" y="3400427"/>
            <a:ext cx="723133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8576335" y="4409729"/>
            <a:ext cx="723133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60200EC-73DC-3B4E-0288-C833303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96D34D-53AE-E751-0FA1-68BE407E2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39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0" y="809626"/>
            <a:ext cx="2289651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9408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3400426"/>
            <a:ext cx="1118882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217598484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viisi</a:t>
            </a:r>
            <a:endParaRPr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11204512" cy="812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394797340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808" y="3400426"/>
            <a:ext cx="11430192" cy="87852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1" y="3400426"/>
            <a:ext cx="11161018" cy="87852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97D6D03-A7C6-90A1-E31B-C31D0C85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F0AD6-67E6-A535-0BA3-2BCE69F79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624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225" y="3400426"/>
            <a:ext cx="7235826" cy="87852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7146" y="3400426"/>
            <a:ext cx="7233172" cy="87852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6391415" y="3400426"/>
            <a:ext cx="7232362" cy="87852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D9547BF-D09B-69EB-BA79-E6101B55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995B0-AA0C-5E24-8F78-CF0543FDB5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050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9577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76" y="4409729"/>
            <a:ext cx="1116102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480031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80031" y="4409729"/>
            <a:ext cx="11161018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179581-D34B-A3BF-859B-8164C6E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8C185C-3332-01AA-9296-3B06E9790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231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1809" y="3400427"/>
            <a:ext cx="7232354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808" y="4409729"/>
            <a:ext cx="7232356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6408690" y="3400427"/>
            <a:ext cx="723236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8690" y="4409729"/>
            <a:ext cx="723236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76335" y="3400427"/>
            <a:ext cx="723133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8576335" y="4409729"/>
            <a:ext cx="723133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60200EC-73DC-3B4E-0288-C833303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96D34D-53AE-E751-0FA1-68BE407E2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434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28" y="2105028"/>
            <a:ext cx="11164568" cy="37433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2" y="1241426"/>
            <a:ext cx="11143744" cy="109442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9577" y="6569077"/>
            <a:ext cx="11160126" cy="56165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9497" y="1241425"/>
            <a:ext cx="11161098" cy="86404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0" i="0" cap="none" spc="200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9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5464027" y="6425954"/>
            <a:ext cx="8159750" cy="5616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7" y="3400426"/>
            <a:ext cx="8159750" cy="2593480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83562-A627-C13B-D967-76B6D430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793568-1DB2-76F3-1200-7F8864F7B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988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5464027" y="3385645"/>
            <a:ext cx="8159750" cy="5723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8" y="9594305"/>
            <a:ext cx="8159748" cy="2591346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E3461-3E4D-6D87-C428-8B521C1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F87581-BAF6-3B3E-C133-62C195062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433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Quote</a:t>
            </a:r>
            <a:r>
              <a:rPr lang="fi-FI"/>
              <a:t> </a:t>
            </a:r>
            <a:r>
              <a:rPr lang="fi-FI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64367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07E38CD-D284-5FF3-DC85-33F70BFF6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5918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28" y="2105028"/>
            <a:ext cx="11164568" cy="374332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2" y="1241426"/>
            <a:ext cx="11143744" cy="10944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9577" y="6569077"/>
            <a:ext cx="11160126" cy="56165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9497" y="1241425"/>
            <a:ext cx="11161098" cy="86404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0" i="0" cap="none" spc="200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7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err="1"/>
              <a:t>Quote</a:t>
            </a:r>
            <a:r>
              <a:rPr lang="fi-FI"/>
              <a:t> </a:t>
            </a:r>
            <a:r>
              <a:rPr lang="fi-FI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3735449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Headline</a:t>
            </a:r>
            <a:r>
              <a:rPr lang="fi-FI"/>
              <a:t> </a:t>
            </a:r>
            <a:r>
              <a:rPr lang="fi-FI" err="1"/>
              <a:t>text</a:t>
            </a:r>
            <a:endParaRPr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/>
              <a:t>Click to add date, place and author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3430176052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Headline</a:t>
            </a:r>
            <a:r>
              <a:rPr lang="fi-FI"/>
              <a:t> </a:t>
            </a:r>
            <a:r>
              <a:rPr lang="fi-FI" err="1"/>
              <a:t>text</a:t>
            </a:r>
            <a:endParaRPr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/>
              <a:t>Click to add date, place and author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3520798511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Headline</a:t>
            </a:r>
            <a:r>
              <a:rPr lang="fi-FI"/>
              <a:t> </a:t>
            </a:r>
            <a:r>
              <a:rPr lang="fi-FI" err="1"/>
              <a:t>text</a:t>
            </a:r>
            <a:endParaRPr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tx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5pPr>
          </a:lstStyle>
          <a:p>
            <a:r>
              <a:rPr lang="en-GB"/>
              <a:t>Click to add date, place and author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401817840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97174719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28671779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/>
              <a:t>Click to add 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3458146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356351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7043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1068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5464027" y="6425954"/>
            <a:ext cx="8159750" cy="5616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7" y="3400426"/>
            <a:ext cx="8159750" cy="2593480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83562-A627-C13B-D967-76B6D430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793568-1DB2-76F3-1200-7F8864F7B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8967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6952C8-D66C-49CE-D82C-B6B9FD02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9626"/>
            <a:ext cx="24384000" cy="12437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016520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6774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183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bg1"/>
                </a:solidFill>
              </a:defRPr>
            </a:lvl1pPr>
          </a:lstStyle>
          <a:p>
            <a:r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01419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tx1"/>
                </a:solidFill>
              </a:defRPr>
            </a:lvl1pPr>
          </a:lstStyle>
          <a:p>
            <a:r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/>
            </a:lvl2pPr>
            <a:lvl3pPr algn="ctr">
              <a:defRPr sz="2400"/>
            </a:lvl3pPr>
            <a:lvl4pPr algn="ctr">
              <a:defRPr sz="2200"/>
            </a:lvl4pPr>
            <a:lvl5pPr algn="ctr"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37284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Esityksen nimi tai otsikko tähä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042712" y="23210175"/>
            <a:ext cx="3603423" cy="39370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lnSpc>
                <a:spcPct val="110000"/>
              </a:lnSpc>
              <a:buSzTx/>
              <a:buNone/>
              <a:defRPr sz="1800"/>
            </a:lvl1pPr>
          </a:lstStyle>
          <a:p>
            <a:r>
              <a:t>Esityksen nimi tai otsikko tähän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70A845FD-5C46-2FEE-C2F4-82C8EB8D3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1" y="12705351"/>
            <a:ext cx="1938694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14072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9D6D0C-2905-C7F9-0534-6F180BAE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09D425-6EA0-4083-6638-499B90DC6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06270D9-5589-D03A-62EA-058F4D9B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B2F260-DD02-948F-BA08-739525B76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2096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5464027" y="3385645"/>
            <a:ext cx="8159750" cy="5723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8" y="9594305"/>
            <a:ext cx="8159748" cy="2591346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E3461-3E4D-6D87-C428-8B521C1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F87581-BAF6-3B3E-C133-62C195062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8900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846808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159763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642680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319453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tx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063033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933160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6973089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E87FCFA-12F3-5A07-5B48-105077061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848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7532367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66450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90290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0492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6952C8-D66C-49CE-D82C-B6B9FD02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9626"/>
            <a:ext cx="24384000" cy="12437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41155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4339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1232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bg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0772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tx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/>
            </a:lvl2pPr>
            <a:lvl3pPr algn="ctr">
              <a:defRPr sz="2400"/>
            </a:lvl3pPr>
            <a:lvl4pPr algn="ctr">
              <a:defRPr sz="2200"/>
            </a:lvl4pPr>
            <a:lvl5pPr algn="ctr">
              <a:defRPr sz="2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0512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Esityksen nimi tai otsikko tähä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042712" y="23210175"/>
            <a:ext cx="3603423" cy="39370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lnSpc>
                <a:spcPct val="110000"/>
              </a:lnSpc>
              <a:buSzTx/>
              <a:buNone/>
              <a:defRPr sz="1800"/>
            </a:lvl1pPr>
          </a:lstStyle>
          <a:p>
            <a:r>
              <a:t>Esityksen nimi tai otsikko tähän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70A845FD-5C46-2FEE-C2F4-82C8EB8D3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1" y="12705351"/>
            <a:ext cx="1938694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161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2D1D9B9F-CFC2-6ABB-508B-E119E274D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388B26-B89D-8DFE-57F5-FE8FF36FA9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2785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911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76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1377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1507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161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7605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1002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833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headli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F13060F3-A245-EE06-0BA7-816DE55E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F7AB59-FD6C-EFDD-BBEE-61DD9BC16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6196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2235200" y="4922495"/>
            <a:ext cx="9730472" cy="7263154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428647"/>
            <a:ext cx="11204512" cy="19165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C0BC7C-6118-AA47-40B3-3C12DAD42A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576" y="4922495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B2F03F-D5FD-F687-CE2D-A78BE87B5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576" y="6709731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7872C8-773A-D55C-AAF9-6341BBA04F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576" y="8496967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F62E5F-CA96-CDB9-846E-0BCB8B05E7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576" y="10284203"/>
            <a:ext cx="1006340" cy="10231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283654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rown shirt sitting on a green bench&#10;&#10;AI-generated content may be incorrect.">
            <a:extLst>
              <a:ext uri="{FF2B5EF4-FFF2-40B4-BE49-F238E27FC236}">
                <a16:creationId xmlns:a16="http://schemas.microsoft.com/office/drawing/2014/main" id="{1EFF0858-B440-D064-F04F-18404A685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0E407C9-E0D8-62D0-CD89-5C3DE4A50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65447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9EBDAABD-4619-E4EB-5FCD-0A16E6FE15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4978152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F090AD-84EC-32C6-8B72-BF1FCCFF69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1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1A3D3D-FCE5-ED6F-AE70-8B5636EA6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0261" y="3100391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1" name="Leipätekstin taso yksi…">
            <a:extLst>
              <a:ext uri="{FF2B5EF4-FFF2-40B4-BE49-F238E27FC236}">
                <a16:creationId xmlns:a16="http://schemas.microsoft.com/office/drawing/2014/main" id="{1228EF49-8B42-F0B6-6765-A5AFCA82B535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6779626" y="3100391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2" name="Leipätekstin taso yksi…">
            <a:extLst>
              <a:ext uri="{FF2B5EF4-FFF2-40B4-BE49-F238E27FC236}">
                <a16:creationId xmlns:a16="http://schemas.microsoft.com/office/drawing/2014/main" id="{E40A3329-3CF8-FEA3-6382-BA21CFF1CA3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978152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796465-5F12-0316-3D18-F6160317DB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1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2874C3D-12D0-A0A1-DBD2-FC167FDE25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570261" y="7815265"/>
            <a:ext cx="3612402" cy="36004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Leipätekstin taso yksi…">
            <a:extLst>
              <a:ext uri="{FF2B5EF4-FFF2-40B4-BE49-F238E27FC236}">
                <a16:creationId xmlns:a16="http://schemas.microsoft.com/office/drawing/2014/main" id="{66FE9A80-CF9D-624D-FD56-00D9A6058439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6779626" y="7815265"/>
            <a:ext cx="6494712" cy="3600450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419842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nnoittelu / 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576067-9DEA-23A4-E91A-B87C0B4D08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9808993"/>
              </p:ext>
            </p:extLst>
          </p:nvPr>
        </p:nvGraphicFramePr>
        <p:xfrm>
          <a:off x="761160" y="2782356"/>
          <a:ext cx="22862616" cy="14833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715654">
                  <a:extLst>
                    <a:ext uri="{9D8B030D-6E8A-4147-A177-3AD203B41FA5}">
                      <a16:colId xmlns:a16="http://schemas.microsoft.com/office/drawing/2014/main" val="3647330513"/>
                    </a:ext>
                  </a:extLst>
                </a:gridCol>
                <a:gridCol w="5715654">
                  <a:extLst>
                    <a:ext uri="{9D8B030D-6E8A-4147-A177-3AD203B41FA5}">
                      <a16:colId xmlns:a16="http://schemas.microsoft.com/office/drawing/2014/main" val="4216636883"/>
                    </a:ext>
                  </a:extLst>
                </a:gridCol>
                <a:gridCol w="4981108">
                  <a:extLst>
                    <a:ext uri="{9D8B030D-6E8A-4147-A177-3AD203B41FA5}">
                      <a16:colId xmlns:a16="http://schemas.microsoft.com/office/drawing/2014/main" val="3796313754"/>
                    </a:ext>
                  </a:extLst>
                </a:gridCol>
                <a:gridCol w="6450200">
                  <a:extLst>
                    <a:ext uri="{9D8B030D-6E8A-4147-A177-3AD203B41FA5}">
                      <a16:colId xmlns:a16="http://schemas.microsoft.com/office/drawing/2014/main" val="3430210275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749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531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73C405-F848-8DC5-5124-D450FF8774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1686805"/>
              </p:ext>
            </p:extLst>
          </p:nvPr>
        </p:nvGraphicFramePr>
        <p:xfrm>
          <a:off x="761158" y="5196695"/>
          <a:ext cx="5725368" cy="573695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67968">
                  <a:extLst>
                    <a:ext uri="{9D8B030D-6E8A-4147-A177-3AD203B41FA5}">
                      <a16:colId xmlns:a16="http://schemas.microsoft.com/office/drawing/2014/main" val="25446575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21028499"/>
                    </a:ext>
                  </a:extLst>
                </a:gridCol>
              </a:tblGrid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49070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algn="ctr"/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779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71118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059899"/>
                  </a:ext>
                </a:extLst>
              </a:tr>
              <a:tr h="114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cap="none" dirty="0">
                        <a:latin typeface="Euclid Circular A Medium" panose="020B0504000000000000" pitchFamily="34" charset="77"/>
                        <a:ea typeface="Euclid Circular A Medium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atin typeface="Euclid Circular A" panose="020B0504000000000000" pitchFamily="34" charset="77"/>
                        <a:ea typeface="Euclid Circular A" panose="020B0504000000000000" pitchFamily="34" charset="77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4628"/>
                  </a:ext>
                </a:extLst>
              </a:tr>
            </a:tbl>
          </a:graphicData>
        </a:graphic>
      </p:graphicFrame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FAF268-D41B-124D-C458-A7E352632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270" y="5196693"/>
            <a:ext cx="9646804" cy="5736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0" name="Leipätekstin taso yksi…">
            <a:extLst>
              <a:ext uri="{FF2B5EF4-FFF2-40B4-BE49-F238E27FC236}">
                <a16:creationId xmlns:a16="http://schemas.microsoft.com/office/drawing/2014/main" id="{532332FE-6304-B7A0-5BC4-32B862D3A1E3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444818" y="10495722"/>
            <a:ext cx="6178024" cy="4379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Toimitusaika 3-4 viikkoa tilauksesta</a:t>
            </a:r>
            <a:endParaRPr dirty="0"/>
          </a:p>
        </p:txBody>
      </p:sp>
      <p:sp>
        <p:nvSpPr>
          <p:cNvPr id="16" name="Leipätekstin taso yksi…">
            <a:extLst>
              <a:ext uri="{FF2B5EF4-FFF2-40B4-BE49-F238E27FC236}">
                <a16:creationId xmlns:a16="http://schemas.microsoft.com/office/drawing/2014/main" id="{51BD1155-7D30-5FDB-EB7E-92691DDA2D6E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7444818" y="9282755"/>
            <a:ext cx="6178024" cy="8631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Maksuehto: Tilauksesta 30 päivää netto / sopimuksen mukaan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C3CBE-D61F-D74C-D496-2EBCBE4E2091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1032080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78D854-4627-4E4D-56D5-797226757A29}"/>
              </a:ext>
            </a:extLst>
          </p:cNvPr>
          <p:cNvCxnSpPr>
            <a:cxnSpLocks/>
          </p:cNvCxnSpPr>
          <p:nvPr userDrawn="1"/>
        </p:nvCxnSpPr>
        <p:spPr>
          <a:xfrm>
            <a:off x="17317941" y="9080390"/>
            <a:ext cx="6304902" cy="0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Leipätekstin taso yksi…">
            <a:extLst>
              <a:ext uri="{FF2B5EF4-FFF2-40B4-BE49-F238E27FC236}">
                <a16:creationId xmlns:a16="http://schemas.microsoft.com/office/drawing/2014/main" id="{B0BE5077-E5B2-551D-00F1-28CAE5D12A5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77888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2X2</a:t>
            </a:r>
          </a:p>
        </p:txBody>
      </p:sp>
      <p:sp>
        <p:nvSpPr>
          <p:cNvPr id="26" name="Leipätekstin taso yksi…">
            <a:extLst>
              <a:ext uri="{FF2B5EF4-FFF2-40B4-BE49-F238E27FC236}">
                <a16:creationId xmlns:a16="http://schemas.microsoft.com/office/drawing/2014/main" id="{147AFA81-9993-E244-472B-C9F9EC0AA3D7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3825" y="3526011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27" name="Leipätekstin taso yksi…">
            <a:extLst>
              <a:ext uri="{FF2B5EF4-FFF2-40B4-BE49-F238E27FC236}">
                <a16:creationId xmlns:a16="http://schemas.microsoft.com/office/drawing/2014/main" id="{5780D540-8860-02EE-A4A7-177068CF59B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81056" y="3526011"/>
            <a:ext cx="4993764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2</a:t>
            </a:r>
          </a:p>
        </p:txBody>
      </p:sp>
      <p:sp>
        <p:nvSpPr>
          <p:cNvPr id="28" name="Leipätekstin taso yksi…">
            <a:extLst>
              <a:ext uri="{FF2B5EF4-FFF2-40B4-BE49-F238E27FC236}">
                <a16:creationId xmlns:a16="http://schemas.microsoft.com/office/drawing/2014/main" id="{313318FF-AF68-D713-D4D1-FE06BF75E4A3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7158573" y="3526011"/>
            <a:ext cx="6464266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2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19 762 €</a:t>
            </a:r>
          </a:p>
        </p:txBody>
      </p:sp>
      <p:sp>
        <p:nvSpPr>
          <p:cNvPr id="31" name="Leipätekstin taso yksi…">
            <a:extLst>
              <a:ext uri="{FF2B5EF4-FFF2-40B4-BE49-F238E27FC236}">
                <a16:creationId xmlns:a16="http://schemas.microsoft.com/office/drawing/2014/main" id="{BF0A919E-A67F-C2CB-0188-3553CBC84E5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550179" y="6547507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8 991 €</a:t>
            </a:r>
          </a:p>
        </p:txBody>
      </p:sp>
      <p:sp>
        <p:nvSpPr>
          <p:cNvPr id="33" name="Leipätekstin taso yksi…">
            <a:extLst>
              <a:ext uri="{FF2B5EF4-FFF2-40B4-BE49-F238E27FC236}">
                <a16:creationId xmlns:a16="http://schemas.microsoft.com/office/drawing/2014/main" id="{6DA4834E-DF20-3153-A21E-8171CCFDE901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50179" y="7692495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890 €</a:t>
            </a:r>
          </a:p>
        </p:txBody>
      </p:sp>
      <p:sp>
        <p:nvSpPr>
          <p:cNvPr id="34" name="Leipätekstin taso yksi…">
            <a:extLst>
              <a:ext uri="{FF2B5EF4-FFF2-40B4-BE49-F238E27FC236}">
                <a16:creationId xmlns:a16="http://schemas.microsoft.com/office/drawing/2014/main" id="{B2D14EB9-7C45-2F88-521D-C7F93C0CF1F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50179" y="883748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9 881 €</a:t>
            </a:r>
          </a:p>
        </p:txBody>
      </p:sp>
      <p:sp>
        <p:nvSpPr>
          <p:cNvPr id="35" name="Leipätekstin taso yksi…">
            <a:extLst>
              <a:ext uri="{FF2B5EF4-FFF2-40B4-BE49-F238E27FC236}">
                <a16:creationId xmlns:a16="http://schemas.microsoft.com/office/drawing/2014/main" id="{22C7E8D3-686B-0EDB-4B70-55C4BA22A164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50179" y="9998373"/>
            <a:ext cx="181323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390 €</a:t>
            </a:r>
          </a:p>
        </p:txBody>
      </p:sp>
      <p:sp>
        <p:nvSpPr>
          <p:cNvPr id="36" name="Leipätekstin taso yksi…">
            <a:extLst>
              <a:ext uri="{FF2B5EF4-FFF2-40B4-BE49-F238E27FC236}">
                <a16:creationId xmlns:a16="http://schemas.microsoft.com/office/drawing/2014/main" id="{B891ED51-C609-2F83-44EC-599A4AB9116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24385" y="6547507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vakiovarustelulla</a:t>
            </a:r>
          </a:p>
        </p:txBody>
      </p:sp>
      <p:sp>
        <p:nvSpPr>
          <p:cNvPr id="37" name="Leipätekstin taso yksi…">
            <a:extLst>
              <a:ext uri="{FF2B5EF4-FFF2-40B4-BE49-F238E27FC236}">
                <a16:creationId xmlns:a16="http://schemas.microsoft.com/office/drawing/2014/main" id="{33230B75-B7A2-FA95-FC88-0780DF02C80C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24385" y="7676591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Toimitus &amp; asennus - Vaasa</a:t>
            </a:r>
          </a:p>
        </p:txBody>
      </p:sp>
      <p:sp>
        <p:nvSpPr>
          <p:cNvPr id="39" name="Leipätekstin taso yksi…">
            <a:extLst>
              <a:ext uri="{FF2B5EF4-FFF2-40B4-BE49-F238E27FC236}">
                <a16:creationId xmlns:a16="http://schemas.microsoft.com/office/drawing/2014/main" id="{0738216A-BD59-EF07-A44E-B84E96255111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924385" y="8821579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Yhteensä</a:t>
            </a:r>
          </a:p>
        </p:txBody>
      </p:sp>
      <p:sp>
        <p:nvSpPr>
          <p:cNvPr id="40" name="Leipätekstin taso yksi…">
            <a:extLst>
              <a:ext uri="{FF2B5EF4-FFF2-40B4-BE49-F238E27FC236}">
                <a16:creationId xmlns:a16="http://schemas.microsoft.com/office/drawing/2014/main" id="{6024284D-D193-4238-F31B-B591940645D2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924385" y="9998375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Optio: Vihreä ulkoväri</a:t>
            </a:r>
          </a:p>
        </p:txBody>
      </p:sp>
      <p:sp>
        <p:nvSpPr>
          <p:cNvPr id="41" name="Leipätekstin taso yksi…">
            <a:extLst>
              <a:ext uri="{FF2B5EF4-FFF2-40B4-BE49-F238E27FC236}">
                <a16:creationId xmlns:a16="http://schemas.microsoft.com/office/drawing/2014/main" id="{3301F17E-B6A7-CC3D-DE01-2A8C7FD02DDA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924385" y="5434323"/>
            <a:ext cx="335341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TILA 2X2</a:t>
            </a:r>
          </a:p>
        </p:txBody>
      </p:sp>
      <p:sp>
        <p:nvSpPr>
          <p:cNvPr id="42" name="Leipätekstin taso yksi…">
            <a:extLst>
              <a:ext uri="{FF2B5EF4-FFF2-40B4-BE49-F238E27FC236}">
                <a16:creationId xmlns:a16="http://schemas.microsoft.com/office/drawing/2014/main" id="{DDE27505-3EB2-85A2-950C-EBA6E1DFDE99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4550178" y="5434323"/>
            <a:ext cx="1813240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Hinta (alv.0%)</a:t>
            </a:r>
          </a:p>
        </p:txBody>
      </p:sp>
      <p:sp>
        <p:nvSpPr>
          <p:cNvPr id="43" name="Leipätekstin taso yksi…">
            <a:extLst>
              <a:ext uri="{FF2B5EF4-FFF2-40B4-BE49-F238E27FC236}">
                <a16:creationId xmlns:a16="http://schemas.microsoft.com/office/drawing/2014/main" id="{0EAACCD0-8481-18A9-ED9A-1563972ACB1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777947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OCTACELL TILA</a:t>
            </a:r>
          </a:p>
        </p:txBody>
      </p:sp>
      <p:sp>
        <p:nvSpPr>
          <p:cNvPr id="44" name="Leipätekstin taso yksi…">
            <a:extLst>
              <a:ext uri="{FF2B5EF4-FFF2-40B4-BE49-F238E27FC236}">
                <a16:creationId xmlns:a16="http://schemas.microsoft.com/office/drawing/2014/main" id="{92CF6934-5A19-D9C8-D592-3942CA82D433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486983" y="2778587"/>
            <a:ext cx="5707642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YKSIKKÖHINTA</a:t>
            </a:r>
          </a:p>
        </p:txBody>
      </p:sp>
      <p:sp>
        <p:nvSpPr>
          <p:cNvPr id="45" name="Leipätekstin taso yksi…">
            <a:extLst>
              <a:ext uri="{FF2B5EF4-FFF2-40B4-BE49-F238E27FC236}">
                <a16:creationId xmlns:a16="http://schemas.microsoft.com/office/drawing/2014/main" id="{E1FF1403-0875-3E27-61F2-F1D686779A12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2148314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MÄÄRÄ</a:t>
            </a:r>
          </a:p>
        </p:txBody>
      </p:sp>
      <p:sp>
        <p:nvSpPr>
          <p:cNvPr id="46" name="Leipätekstin taso yksi…">
            <a:extLst>
              <a:ext uri="{FF2B5EF4-FFF2-40B4-BE49-F238E27FC236}">
                <a16:creationId xmlns:a16="http://schemas.microsoft.com/office/drawing/2014/main" id="{DD38C91A-742F-6E49-5D3E-5A09C805DC82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032280" y="2778587"/>
            <a:ext cx="5026508" cy="739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 i="0">
                <a:solidFill>
                  <a:schemeClr val="bg1"/>
                </a:solidFill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fi-FI" dirty="0"/>
              <a:t>KÄYTTÖVALMIIKSI ASENNETTUNA ASIAKKAALLE: VAASA</a:t>
            </a:r>
          </a:p>
        </p:txBody>
      </p:sp>
    </p:spTree>
    <p:extLst>
      <p:ext uri="{BB962C8B-B14F-4D97-AF65-F5344CB8AC3E}">
        <p14:creationId xmlns:p14="http://schemas.microsoft.com/office/powerpoint/2010/main" val="207452045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DF4145-120D-C2D0-EA81-45F32638E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1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4D6F0F-93AD-B5F8-37A4-EAB8745535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071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7221A4-1025-A060-A285-5DBFD2C38C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20260" y="2698056"/>
            <a:ext cx="7200000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19" name="Leipätekstin taso yksi…">
            <a:extLst>
              <a:ext uri="{FF2B5EF4-FFF2-40B4-BE49-F238E27FC236}">
                <a16:creationId xmlns:a16="http://schemas.microsoft.com/office/drawing/2014/main" id="{0E2D3FAD-74B4-4FD4-B972-15DDFE1420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761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Asiointi</a:t>
            </a:r>
            <a:r>
              <a:rPr lang="en-GB" dirty="0"/>
              <a:t> </a:t>
            </a:r>
            <a:r>
              <a:rPr lang="en-GB" dirty="0" err="1"/>
              <a:t>Octacellin</a:t>
            </a:r>
            <a:r>
              <a:rPr lang="en-GB" dirty="0"/>
              <a:t> </a:t>
            </a:r>
            <a:r>
              <a:rPr lang="en-GB" dirty="0" err="1"/>
              <a:t>yhteyshenkilöiden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on </a:t>
            </a:r>
            <a:r>
              <a:rPr lang="en-GB" dirty="0" err="1"/>
              <a:t>ollut</a:t>
            </a:r>
            <a:r>
              <a:rPr lang="en-GB" dirty="0"/>
              <a:t> </a:t>
            </a:r>
            <a:r>
              <a:rPr lang="en-GB" dirty="0" err="1"/>
              <a:t>sujuvaa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mukavaa</a:t>
            </a:r>
            <a:r>
              <a:rPr lang="en-GB" dirty="0"/>
              <a:t>. 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valoisat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erittäin</a:t>
            </a:r>
            <a:r>
              <a:rPr lang="en-GB" dirty="0"/>
              <a:t> </a:t>
            </a:r>
            <a:r>
              <a:rPr lang="en-GB" dirty="0" err="1"/>
              <a:t>hyvät</a:t>
            </a:r>
            <a:r>
              <a:rPr lang="en-GB" dirty="0"/>
              <a:t> </a:t>
            </a:r>
            <a:r>
              <a:rPr lang="en-GB" dirty="0" err="1"/>
              <a:t>eristämään</a:t>
            </a:r>
            <a:r>
              <a:rPr lang="en-GB" dirty="0"/>
              <a:t> </a:t>
            </a:r>
            <a:r>
              <a:rPr lang="en-GB" dirty="0" err="1"/>
              <a:t>ääntä</a:t>
            </a:r>
            <a:r>
              <a:rPr lang="en-GB" dirty="0"/>
              <a:t>. Ne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koko</a:t>
            </a:r>
            <a:r>
              <a:rPr lang="en-GB" dirty="0"/>
              <a:t> </a:t>
            </a:r>
            <a:r>
              <a:rPr lang="en-GB" dirty="0" err="1"/>
              <a:t>ajan</a:t>
            </a:r>
            <a:r>
              <a:rPr lang="en-GB" dirty="0"/>
              <a:t>.”</a:t>
            </a:r>
          </a:p>
        </p:txBody>
      </p:sp>
      <p:sp>
        <p:nvSpPr>
          <p:cNvPr id="22" name="Leipätekstin taso yksi…">
            <a:extLst>
              <a:ext uri="{FF2B5EF4-FFF2-40B4-BE49-F238E27FC236}">
                <a16:creationId xmlns:a16="http://schemas.microsoft.com/office/drawing/2014/main" id="{7A970FC4-94F3-E79A-A541-34760B27DC65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859070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Octacell-tilat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soveltuneet</a:t>
            </a:r>
            <a:r>
              <a:rPr lang="en-GB" dirty="0"/>
              <a:t> </a:t>
            </a:r>
            <a:r>
              <a:rPr lang="en-GB" dirty="0" err="1"/>
              <a:t>meillä</a:t>
            </a:r>
            <a:r>
              <a:rPr lang="en-GB" dirty="0"/>
              <a:t> </a:t>
            </a:r>
            <a:r>
              <a:rPr lang="en-GB" dirty="0" err="1"/>
              <a:t>hienosti</a:t>
            </a:r>
            <a:r>
              <a:rPr lang="en-GB" dirty="0"/>
              <a:t> </a:t>
            </a:r>
            <a:r>
              <a:rPr lang="en-GB" dirty="0" err="1"/>
              <a:t>niille</a:t>
            </a:r>
            <a:r>
              <a:rPr lang="en-GB" dirty="0"/>
              <a:t> </a:t>
            </a:r>
            <a:r>
              <a:rPr lang="en-GB" dirty="0" err="1"/>
              <a:t>suunniteltuihin</a:t>
            </a:r>
            <a:r>
              <a:rPr lang="en-GB" dirty="0"/>
              <a:t> </a:t>
            </a:r>
            <a:r>
              <a:rPr lang="en-GB" dirty="0" err="1"/>
              <a:t>tarkoituksiin</a:t>
            </a:r>
            <a:r>
              <a:rPr lang="en-GB" dirty="0"/>
              <a:t>. </a:t>
            </a:r>
            <a:r>
              <a:rPr lang="en-GB" dirty="0" err="1"/>
              <a:t>Octatellin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 </a:t>
            </a:r>
            <a:r>
              <a:rPr lang="en-GB" dirty="0" err="1"/>
              <a:t>yhteistyö</a:t>
            </a:r>
            <a:r>
              <a:rPr lang="en-GB" dirty="0"/>
              <a:t> </a:t>
            </a:r>
            <a:r>
              <a:rPr lang="en-GB" dirty="0" err="1"/>
              <a:t>sujui</a:t>
            </a:r>
            <a:r>
              <a:rPr lang="en-GB" dirty="0"/>
              <a:t> </a:t>
            </a:r>
            <a:r>
              <a:rPr lang="en-GB" dirty="0" err="1"/>
              <a:t>helposti</a:t>
            </a:r>
            <a:r>
              <a:rPr lang="en-GB" dirty="0"/>
              <a:t> – </a:t>
            </a:r>
            <a:r>
              <a:rPr lang="en-GB" dirty="0" err="1"/>
              <a:t>asiantuntemus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opastus</a:t>
            </a:r>
            <a:r>
              <a:rPr lang="en-GB" dirty="0"/>
              <a:t> </a:t>
            </a:r>
            <a:r>
              <a:rPr lang="en-GB" dirty="0" err="1"/>
              <a:t>tilojen</a:t>
            </a:r>
            <a:r>
              <a:rPr lang="en-GB" dirty="0"/>
              <a:t> </a:t>
            </a:r>
            <a:r>
              <a:rPr lang="en-GB" dirty="0" err="1"/>
              <a:t>valinnassa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tärkeää</a:t>
            </a:r>
            <a:r>
              <a:rPr lang="en-GB" dirty="0"/>
              <a:t> </a:t>
            </a:r>
            <a:r>
              <a:rPr lang="en-GB" dirty="0" err="1"/>
              <a:t>valitessamme</a:t>
            </a:r>
            <a:r>
              <a:rPr lang="en-GB" dirty="0"/>
              <a:t> </a:t>
            </a:r>
            <a:r>
              <a:rPr lang="en-GB" dirty="0" err="1"/>
              <a:t>vaihtoehtoja</a:t>
            </a:r>
            <a:r>
              <a:rPr lang="en-GB" dirty="0"/>
              <a:t> </a:t>
            </a:r>
            <a:r>
              <a:rPr lang="en-GB" dirty="0" err="1"/>
              <a:t>käyttöömme</a:t>
            </a:r>
            <a:r>
              <a:rPr lang="en-GB" dirty="0"/>
              <a:t>.”</a:t>
            </a:r>
          </a:p>
        </p:txBody>
      </p:sp>
      <p:sp>
        <p:nvSpPr>
          <p:cNvPr id="23" name="Leipätekstin taso yksi…">
            <a:extLst>
              <a:ext uri="{FF2B5EF4-FFF2-40B4-BE49-F238E27FC236}">
                <a16:creationId xmlns:a16="http://schemas.microsoft.com/office/drawing/2014/main" id="{0DA0D3BF-BDF2-6347-88E1-B268A6F3EAA4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382159" y="8873171"/>
            <a:ext cx="7199998" cy="21447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“</a:t>
            </a:r>
            <a:r>
              <a:rPr lang="en-GB" dirty="0" err="1"/>
              <a:t>Tilat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käytössä</a:t>
            </a:r>
            <a:r>
              <a:rPr lang="en-GB" dirty="0"/>
              <a:t> </a:t>
            </a:r>
            <a:r>
              <a:rPr lang="en-GB" dirty="0" err="1"/>
              <a:t>videoneuvotteluissa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keskittymistä</a:t>
            </a:r>
            <a:r>
              <a:rPr lang="en-GB" dirty="0"/>
              <a:t> </a:t>
            </a:r>
            <a:r>
              <a:rPr lang="en-GB" dirty="0" err="1"/>
              <a:t>vaativassa</a:t>
            </a:r>
            <a:r>
              <a:rPr lang="en-GB" dirty="0"/>
              <a:t> </a:t>
            </a:r>
            <a:r>
              <a:rPr lang="en-GB" dirty="0" err="1"/>
              <a:t>työssä</a:t>
            </a:r>
            <a:r>
              <a:rPr lang="en-GB" dirty="0"/>
              <a:t>. </a:t>
            </a:r>
            <a:r>
              <a:rPr lang="en-GB" dirty="0" err="1"/>
              <a:t>Aikataulut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pitäneet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olleet</a:t>
            </a:r>
            <a:r>
              <a:rPr lang="en-GB" dirty="0"/>
              <a:t> </a:t>
            </a:r>
            <a:r>
              <a:rPr lang="en-GB" dirty="0" err="1"/>
              <a:t>jopa</a:t>
            </a:r>
            <a:r>
              <a:rPr lang="en-GB" dirty="0"/>
              <a:t> </a:t>
            </a:r>
            <a:r>
              <a:rPr lang="en-GB" dirty="0" err="1"/>
              <a:t>etuajassa</a:t>
            </a:r>
            <a:r>
              <a:rPr lang="en-GB" dirty="0"/>
              <a:t>, </a:t>
            </a:r>
            <a:r>
              <a:rPr lang="en-GB" dirty="0" err="1"/>
              <a:t>mikä</a:t>
            </a:r>
            <a:r>
              <a:rPr lang="en-GB" dirty="0"/>
              <a:t> on </a:t>
            </a:r>
            <a:r>
              <a:rPr lang="en-GB" dirty="0" err="1"/>
              <a:t>nykyaikana</a:t>
            </a:r>
            <a:r>
              <a:rPr lang="en-GB" dirty="0"/>
              <a:t> </a:t>
            </a:r>
            <a:r>
              <a:rPr lang="en-GB" dirty="0" err="1"/>
              <a:t>harvinaista</a:t>
            </a:r>
            <a:r>
              <a:rPr lang="en-GB" dirty="0"/>
              <a:t>.”</a:t>
            </a:r>
          </a:p>
        </p:txBody>
      </p:sp>
      <p:sp>
        <p:nvSpPr>
          <p:cNvPr id="24" name="Leipätekstin taso yksi…">
            <a:extLst>
              <a:ext uri="{FF2B5EF4-FFF2-40B4-BE49-F238E27FC236}">
                <a16:creationId xmlns:a16="http://schemas.microsoft.com/office/drawing/2014/main" id="{0587F4BF-53F2-D7D0-3F46-DB0010BCA3F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1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Fanni </a:t>
            </a:r>
            <a:r>
              <a:rPr lang="en-GB" dirty="0" err="1"/>
              <a:t>Greijula</a:t>
            </a:r>
            <a:r>
              <a:rPr lang="en-GB" dirty="0"/>
              <a:t>, HR Operations Specialist, Wolt</a:t>
            </a:r>
          </a:p>
        </p:txBody>
      </p:sp>
      <p:sp>
        <p:nvSpPr>
          <p:cNvPr id="29" name="Leipätekstin taso yksi…">
            <a:extLst>
              <a:ext uri="{FF2B5EF4-FFF2-40B4-BE49-F238E27FC236}">
                <a16:creationId xmlns:a16="http://schemas.microsoft.com/office/drawing/2014/main" id="{5E09DAB7-5E1D-B277-6EF0-C8AA4178670F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6097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Pertti Putkonen, Real Estate Manager, Finland, Marimekko Oyj</a:t>
            </a:r>
          </a:p>
        </p:txBody>
      </p:sp>
      <p:sp>
        <p:nvSpPr>
          <p:cNvPr id="30" name="Leipätekstin taso yksi…">
            <a:extLst>
              <a:ext uri="{FF2B5EF4-FFF2-40B4-BE49-F238E27FC236}">
                <a16:creationId xmlns:a16="http://schemas.microsoft.com/office/drawing/2014/main" id="{42492C6A-87BD-6696-6D09-D8AC73D31DC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382159" y="11433058"/>
            <a:ext cx="7199998" cy="7398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0" i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lang="en-GB" dirty="0"/>
              <a:t>Eija </a:t>
            </a:r>
            <a:r>
              <a:rPr lang="en-GB" dirty="0" err="1"/>
              <a:t>Sebelja</a:t>
            </a:r>
            <a:r>
              <a:rPr lang="en-GB" dirty="0"/>
              <a:t>, Manager - Workplace &amp; Facilities, Fortum </a:t>
            </a:r>
          </a:p>
        </p:txBody>
      </p:sp>
    </p:spTree>
    <p:extLst>
      <p:ext uri="{BB962C8B-B14F-4D97-AF65-F5344CB8AC3E}">
        <p14:creationId xmlns:p14="http://schemas.microsoft.com/office/powerpoint/2010/main" val="292942492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6075029" y="3400427"/>
            <a:ext cx="754473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59" y="809626"/>
            <a:ext cx="2287924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76812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5" y="3400426"/>
            <a:ext cx="1480185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74673371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3400426"/>
            <a:ext cx="11200694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2895821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577" y="809626"/>
            <a:ext cx="11200694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12440359" y="3400427"/>
            <a:ext cx="11200690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0359" y="809626"/>
            <a:ext cx="1118341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7631" y="2128824"/>
            <a:ext cx="11182230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0650648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60228" y="3400427"/>
            <a:ext cx="7543344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48" y="809626"/>
            <a:ext cx="22896828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7" y="2128824"/>
            <a:ext cx="22894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82049" y="3400426"/>
            <a:ext cx="14841726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4472230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60" y="809626"/>
            <a:ext cx="2289651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2289408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3400426"/>
            <a:ext cx="11188820" cy="87852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81084023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59576" y="3400427"/>
            <a:ext cx="11206096" cy="8785226"/>
          </a:xfrm>
          <a:prstGeom prst="rect">
            <a:avLst/>
          </a:prstGeom>
        </p:spPr>
        <p:txBody>
          <a:bodyPr/>
          <a:lstStyle>
            <a:lvl2pPr marL="533400" indent="-533400"/>
            <a:lvl3pPr marL="1140176" indent="-606774"/>
            <a:lvl4pPr marL="1746250" indent="-666750"/>
            <a:lvl5pPr marL="2496610" indent="-883710"/>
          </a:lstStyle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viisi</a:t>
            </a:r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16C66C-C166-084B-9FA5-06B937D85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160" y="809626"/>
            <a:ext cx="11204512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Master title style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50939-A701-5B48-98BA-65DB7ECDF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576" y="2128824"/>
            <a:ext cx="11204512" cy="812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CA074-4000-FD4C-8D61-1920807B9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34956" y="809626"/>
            <a:ext cx="11188820" cy="113760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FI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37691670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808" y="3400426"/>
            <a:ext cx="1143019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1" y="3400426"/>
            <a:ext cx="11161018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97D6D03-A7C6-90A1-E31B-C31D0C85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F0AD6-67E6-A535-0BA3-2BCE69F79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137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410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225" y="3400426"/>
            <a:ext cx="7235826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7146" y="3400426"/>
            <a:ext cx="723317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6391415" y="3400426"/>
            <a:ext cx="7232362" cy="8785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D9547BF-D09B-69EB-BA79-E6101B55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995B0-AA0C-5E24-8F78-CF0543FDB5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269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xt colum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9577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76" y="4409729"/>
            <a:ext cx="1116102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480031" y="3400427"/>
            <a:ext cx="11161018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80031" y="4409729"/>
            <a:ext cx="11161018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179581-D34B-A3BF-859B-8164C6E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8C185C-3332-01AA-9296-3B06E9790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029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xt colun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1809" y="3400427"/>
            <a:ext cx="7232354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808" y="4409729"/>
            <a:ext cx="7232356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6408690" y="3400427"/>
            <a:ext cx="723236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8690" y="4409729"/>
            <a:ext cx="7232360" cy="77759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76335" y="3400427"/>
            <a:ext cx="7231330" cy="100930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1" i="0" cap="none" baseline="0">
                <a:latin typeface="Euclid Circular A SemiBold" panose="020B0504000000000000" pitchFamily="34" charset="77"/>
                <a:ea typeface="Euclid Circular A SemiBold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8576335" y="4409729"/>
            <a:ext cx="7231330" cy="777592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60200EC-73DC-3B4E-0288-C833303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96D34D-53AE-E751-0FA1-68BE407E2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898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28" y="2105028"/>
            <a:ext cx="11164568" cy="374332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0032" y="1241426"/>
            <a:ext cx="11143744" cy="10944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9577" y="6569077"/>
            <a:ext cx="11160126" cy="56165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9497" y="1241425"/>
            <a:ext cx="11161098" cy="86404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200" b="0" i="0" cap="none" spc="200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1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5464027" y="6425954"/>
            <a:ext cx="8159750" cy="5616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7" y="3400426"/>
            <a:ext cx="8159750" cy="2593480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83562-A627-C13B-D967-76B6D430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793568-1DB2-76F3-1200-7F8864F7B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008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5464027" y="3385645"/>
            <a:ext cx="8159750" cy="5723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224" y="3400426"/>
            <a:ext cx="14024064" cy="8785224"/>
          </a:xfrm>
        </p:spPr>
        <p:txBody>
          <a:bodyPr/>
          <a:lstStyle>
            <a:lvl1pPr>
              <a:defRPr b="0" i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464028" y="9594305"/>
            <a:ext cx="8159748" cy="2591346"/>
          </a:xfrm>
        </p:spPr>
        <p:txBody>
          <a:bodyPr/>
          <a:lstStyle>
            <a:lvl1pPr marL="0" indent="0">
              <a:spcBef>
                <a:spcPts val="2000"/>
              </a:spcBef>
              <a:buNone/>
              <a:defRPr sz="3200" b="0" i="0" cap="none" baseline="0">
                <a:latin typeface="Euclid Circular A" panose="020B0504000000000000" pitchFamily="34" charset="77"/>
                <a:ea typeface="Euclid Circular A" panose="020B0504000000000000" pitchFamily="34" charset="77"/>
              </a:defRPr>
            </a:lvl1pPr>
            <a:lvl2pPr marL="0" indent="0">
              <a:spcBef>
                <a:spcPts val="2000"/>
              </a:spcBef>
              <a:buFontTx/>
              <a:buNone/>
              <a:defRPr sz="2800"/>
            </a:lvl2pPr>
            <a:lvl3pPr marL="365126" indent="-365126">
              <a:spcBef>
                <a:spcPts val="400"/>
              </a:spcBef>
              <a:defRPr sz="2800"/>
            </a:lvl3pPr>
            <a:lvl4pPr marL="714376" indent="-349250">
              <a:spcBef>
                <a:spcPts val="400"/>
              </a:spcBef>
              <a:buFont typeface="Arial" panose="020B0604020202020204" pitchFamily="34" charset="0"/>
              <a:buChar char="•"/>
              <a:defRPr sz="2400"/>
            </a:lvl4pPr>
            <a:lvl5pPr marL="1079500" indent="-365126">
              <a:spcBef>
                <a:spcPts val="400"/>
              </a:spcBef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E3461-3E4D-6D87-C428-8B521C1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0F87581-BAF6-3B3E-C133-62C195062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959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329290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teksti">
            <a:extLst>
              <a:ext uri="{FF2B5EF4-FFF2-40B4-BE49-F238E27FC236}">
                <a16:creationId xmlns:a16="http://schemas.microsoft.com/office/drawing/2014/main" id="{30BBFF0A-162F-2447-8A79-47ACD298EA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753265"/>
            <a:ext cx="22880826" cy="748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433327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895450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bg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2360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594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>
            <a:extLst>
              <a:ext uri="{FF2B5EF4-FFF2-40B4-BE49-F238E27FC236}">
                <a16:creationId xmlns:a16="http://schemas.microsoft.com/office/drawing/2014/main" id="{2049A4B5-C7BA-7708-FDB8-0D4E6B932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9575" y="2375893"/>
            <a:ext cx="22880826" cy="74888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dirty="0"/>
          </a:p>
        </p:txBody>
      </p:sp>
      <p:sp>
        <p:nvSpPr>
          <p:cNvPr id="4" name="Leipätekstin taso yksi…">
            <a:extLst>
              <a:ext uri="{FF2B5EF4-FFF2-40B4-BE49-F238E27FC236}">
                <a16:creationId xmlns:a16="http://schemas.microsoft.com/office/drawing/2014/main" id="{8F55B2F6-EB67-49B0-65BE-6AFD3401AA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9576" y="1241424"/>
            <a:ext cx="22880828" cy="5760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tx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2pPr>
            <a:lvl3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3pPr>
            <a:lvl4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4pPr>
            <a:lvl5pPr marL="0" indent="0">
              <a:buSzTx/>
              <a:buNone/>
              <a:defRPr sz="3600" b="0" i="0">
                <a:solidFill>
                  <a:schemeClr val="tx1"/>
                </a:solidFill>
                <a:latin typeface="FK Grotesk SemiMono" pitchFamily="2" charset="0"/>
              </a:defRPr>
            </a:lvl5pPr>
          </a:lstStyle>
          <a:p>
            <a:r>
              <a:rPr lang="en-GB" dirty="0"/>
              <a:t>Click to add date, place and author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777700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2222941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5508930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445567-C102-5A46-A251-33056C6D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7" y="809626"/>
            <a:ext cx="22880826" cy="104175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AFC78E-9029-804A-A565-90EC3FF48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093" y="2128824"/>
            <a:ext cx="22878394" cy="812800"/>
          </a:xfrm>
        </p:spPr>
        <p:txBody>
          <a:bodyPr>
            <a:normAutofit/>
          </a:bodyPr>
          <a:lstStyle>
            <a:lvl1pPr>
              <a:defRPr sz="3600" b="0" i="0" cap="none" baseline="0"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6373026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45182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56182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1281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lick to add Thank you Text."/>
          <p:cNvSpPr txBox="1">
            <a:spLocks noGrp="1"/>
          </p:cNvSpPr>
          <p:nvPr>
            <p:ph type="title" hasCustomPrompt="1"/>
          </p:nvPr>
        </p:nvSpPr>
        <p:spPr>
          <a:xfrm>
            <a:off x="6214719" y="5273821"/>
            <a:ext cx="11954554" cy="27697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8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add Thank you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6E86-2FC9-433A-72BC-649151F47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2" y="10782301"/>
            <a:ext cx="8556624" cy="1114426"/>
          </a:xfrm>
        </p:spPr>
        <p:txBody>
          <a:bodyPr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4DBC-FABF-91E1-4A73-6AB9649B4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695" y="1819275"/>
            <a:ext cx="1272610" cy="12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168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7C843EE-E00A-B90F-F401-69522CF55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926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07DACD4-B79F-7650-0411-97DD457BD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2684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57231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07E38CD-D284-5FF3-DC85-33F70BFF6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456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E87FCFA-12F3-5A07-5B48-105077061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925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n office&#10;&#10;AI-generated content may be incorrect.">
            <a:extLst>
              <a:ext uri="{FF2B5EF4-FFF2-40B4-BE49-F238E27FC236}">
                <a16:creationId xmlns:a16="http://schemas.microsoft.com/office/drawing/2014/main" id="{2D1D9B9F-CFC2-6ABB-508B-E119E274D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230" r="8482" b="1484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388B26-B89D-8DFE-57F5-FE8FF36FA9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747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Logo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rown shirt sitting on a green bench&#10;&#10;AI-generated content may be incorrect.">
            <a:extLst>
              <a:ext uri="{FF2B5EF4-FFF2-40B4-BE49-F238E27FC236}">
                <a16:creationId xmlns:a16="http://schemas.microsoft.com/office/drawing/2014/main" id="{1EFF0858-B440-D064-F04F-18404A685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0E407C9-E0D8-62D0-CD89-5C3DE4A50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3753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4495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9363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76443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Log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7727-0E51-88B6-257A-8FA43268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8" y="809626"/>
            <a:ext cx="11430192" cy="2159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D640-8A78-3DC4-52A3-603E9684F95D}"/>
              </a:ext>
            </a:extLst>
          </p:cNvPr>
          <p:cNvSpPr/>
          <p:nvPr userDrawn="1"/>
        </p:nvSpPr>
        <p:spPr>
          <a:xfrm>
            <a:off x="1" y="12576716"/>
            <a:ext cx="24384002" cy="507823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100" b="0" i="0" u="none" strike="noStrike" cap="none" spc="20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Neue Machina" pitchFamily="2" charset="77"/>
              <a:cs typeface="Neue Haas Grotesk Text Pro" panose="020F0502020204030204" pitchFamily="34" charset="0"/>
              <a:sym typeface="Helvetic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D9C3C-76FF-FE38-D17A-5D08398B2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6495" y="808682"/>
            <a:ext cx="5714558" cy="2159944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BF95B9-7B21-FCD3-50FA-EBD143B6E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8799279"/>
            <a:ext cx="22898100" cy="4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7874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3369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head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BADF-4B38-6291-055C-C8837C955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76" y="9727660"/>
            <a:ext cx="22898100" cy="3286668"/>
          </a:xfrm>
        </p:spPr>
        <p:txBody>
          <a:bodyPr anchor="b">
            <a:normAutofit/>
          </a:bodyPr>
          <a:lstStyle>
            <a:lvl1pPr>
              <a:defRPr sz="12000" b="0" i="0">
                <a:solidFill>
                  <a:schemeClr val="bg1"/>
                </a:solidFill>
                <a:latin typeface="Euclid Circular A Medium" panose="020B0504000000000000" pitchFamily="34" charset="77"/>
                <a:ea typeface="Euclid Circular A Medium" panose="020B0504000000000000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7177A-2790-83A9-4A48-F8A3781AC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658199"/>
            <a:ext cx="5482752" cy="10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35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2.svg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29.xml"/><Relationship Id="rId47" Type="http://schemas.openxmlformats.org/officeDocument/2006/relationships/slideLayout" Target="../slideLayouts/slideLayout134.xml"/><Relationship Id="rId63" Type="http://schemas.openxmlformats.org/officeDocument/2006/relationships/slideLayout" Target="../slideLayouts/slideLayout150.xml"/><Relationship Id="rId68" Type="http://schemas.openxmlformats.org/officeDocument/2006/relationships/slideLayout" Target="../slideLayouts/slideLayout155.xml"/><Relationship Id="rId84" Type="http://schemas.openxmlformats.org/officeDocument/2006/relationships/slideLayout" Target="../slideLayouts/slideLayout171.xml"/><Relationship Id="rId89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53" Type="http://schemas.openxmlformats.org/officeDocument/2006/relationships/slideLayout" Target="../slideLayouts/slideLayout140.xml"/><Relationship Id="rId58" Type="http://schemas.openxmlformats.org/officeDocument/2006/relationships/slideLayout" Target="../slideLayouts/slideLayout145.xml"/><Relationship Id="rId74" Type="http://schemas.openxmlformats.org/officeDocument/2006/relationships/slideLayout" Target="../slideLayouts/slideLayout161.xml"/><Relationship Id="rId79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92.xml"/><Relationship Id="rId90" Type="http://schemas.openxmlformats.org/officeDocument/2006/relationships/theme" Target="../theme/theme2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48" Type="http://schemas.openxmlformats.org/officeDocument/2006/relationships/slideLayout" Target="../slideLayouts/slideLayout135.xml"/><Relationship Id="rId56" Type="http://schemas.openxmlformats.org/officeDocument/2006/relationships/slideLayout" Target="../slideLayouts/slideLayout143.xml"/><Relationship Id="rId64" Type="http://schemas.openxmlformats.org/officeDocument/2006/relationships/slideLayout" Target="../slideLayouts/slideLayout151.xml"/><Relationship Id="rId69" Type="http://schemas.openxmlformats.org/officeDocument/2006/relationships/slideLayout" Target="../slideLayouts/slideLayout156.xml"/><Relationship Id="rId7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95.xml"/><Relationship Id="rId51" Type="http://schemas.openxmlformats.org/officeDocument/2006/relationships/slideLayout" Target="../slideLayouts/slideLayout138.xml"/><Relationship Id="rId72" Type="http://schemas.openxmlformats.org/officeDocument/2006/relationships/slideLayout" Target="../slideLayouts/slideLayout159.xml"/><Relationship Id="rId80" Type="http://schemas.openxmlformats.org/officeDocument/2006/relationships/slideLayout" Target="../slideLayouts/slideLayout167.xml"/><Relationship Id="rId85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slideLayout" Target="../slideLayouts/slideLayout133.xml"/><Relationship Id="rId59" Type="http://schemas.openxmlformats.org/officeDocument/2006/relationships/slideLayout" Target="../slideLayouts/slideLayout146.xml"/><Relationship Id="rId67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Relationship Id="rId54" Type="http://schemas.openxmlformats.org/officeDocument/2006/relationships/slideLayout" Target="../slideLayouts/slideLayout141.xml"/><Relationship Id="rId62" Type="http://schemas.openxmlformats.org/officeDocument/2006/relationships/slideLayout" Target="../slideLayouts/slideLayout149.xml"/><Relationship Id="rId70" Type="http://schemas.openxmlformats.org/officeDocument/2006/relationships/slideLayout" Target="../slideLayouts/slideLayout157.xml"/><Relationship Id="rId75" Type="http://schemas.openxmlformats.org/officeDocument/2006/relationships/slideLayout" Target="../slideLayouts/slideLayout162.xml"/><Relationship Id="rId83" Type="http://schemas.openxmlformats.org/officeDocument/2006/relationships/slideLayout" Target="../slideLayouts/slideLayout170.xml"/><Relationship Id="rId88" Type="http://schemas.openxmlformats.org/officeDocument/2006/relationships/slideLayout" Target="../slideLayouts/slideLayout175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49" Type="http://schemas.openxmlformats.org/officeDocument/2006/relationships/slideLayout" Target="../slideLayouts/slideLayout136.xml"/><Relationship Id="rId57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52" Type="http://schemas.openxmlformats.org/officeDocument/2006/relationships/slideLayout" Target="../slideLayouts/slideLayout139.xml"/><Relationship Id="rId60" Type="http://schemas.openxmlformats.org/officeDocument/2006/relationships/slideLayout" Target="../slideLayouts/slideLayout147.xml"/><Relationship Id="rId65" Type="http://schemas.openxmlformats.org/officeDocument/2006/relationships/slideLayout" Target="../slideLayouts/slideLayout152.xml"/><Relationship Id="rId73" Type="http://schemas.openxmlformats.org/officeDocument/2006/relationships/slideLayout" Target="../slideLayouts/slideLayout160.xml"/><Relationship Id="rId78" Type="http://schemas.openxmlformats.org/officeDocument/2006/relationships/slideLayout" Target="../slideLayouts/slideLayout165.xml"/><Relationship Id="rId81" Type="http://schemas.openxmlformats.org/officeDocument/2006/relationships/slideLayout" Target="../slideLayouts/slideLayout168.xml"/><Relationship Id="rId86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37.xml"/><Relationship Id="rId55" Type="http://schemas.openxmlformats.org/officeDocument/2006/relationships/slideLayout" Target="../slideLayouts/slideLayout142.xml"/><Relationship Id="rId7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94.xml"/><Relationship Id="rId71" Type="http://schemas.openxmlformats.org/officeDocument/2006/relationships/slideLayout" Target="../slideLayouts/slideLayout158.xml"/><Relationship Id="rId92" Type="http://schemas.openxmlformats.org/officeDocument/2006/relationships/image" Target="../media/image2.svg"/><Relationship Id="rId2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66" Type="http://schemas.openxmlformats.org/officeDocument/2006/relationships/slideLayout" Target="../slideLayouts/slideLayout153.xml"/><Relationship Id="rId87" Type="http://schemas.openxmlformats.org/officeDocument/2006/relationships/slideLayout" Target="../slideLayouts/slideLayout174.xml"/><Relationship Id="rId61" Type="http://schemas.openxmlformats.org/officeDocument/2006/relationships/slideLayout" Target="../slideLayouts/slideLayout148.xml"/><Relationship Id="rId82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06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197.xml"/><Relationship Id="rId42" Type="http://schemas.openxmlformats.org/officeDocument/2006/relationships/slideLayout" Target="../slideLayouts/slideLayout218.xml"/><Relationship Id="rId47" Type="http://schemas.openxmlformats.org/officeDocument/2006/relationships/slideLayout" Target="../slideLayouts/slideLayout223.xml"/><Relationship Id="rId63" Type="http://schemas.openxmlformats.org/officeDocument/2006/relationships/slideLayout" Target="../slideLayouts/slideLayout239.xml"/><Relationship Id="rId68" Type="http://schemas.openxmlformats.org/officeDocument/2006/relationships/slideLayout" Target="../slideLayouts/slideLayout244.xml"/><Relationship Id="rId84" Type="http://schemas.openxmlformats.org/officeDocument/2006/relationships/slideLayout" Target="../slideLayouts/slideLayout260.xml"/><Relationship Id="rId89" Type="http://schemas.openxmlformats.org/officeDocument/2006/relationships/slideLayout" Target="../slideLayouts/slideLayout265.xml"/><Relationship Id="rId1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87.xml"/><Relationship Id="rId32" Type="http://schemas.openxmlformats.org/officeDocument/2006/relationships/slideLayout" Target="../slideLayouts/slideLayout208.xml"/><Relationship Id="rId37" Type="http://schemas.openxmlformats.org/officeDocument/2006/relationships/slideLayout" Target="../slideLayouts/slideLayout213.xml"/><Relationship Id="rId53" Type="http://schemas.openxmlformats.org/officeDocument/2006/relationships/slideLayout" Target="../slideLayouts/slideLayout229.xml"/><Relationship Id="rId58" Type="http://schemas.openxmlformats.org/officeDocument/2006/relationships/slideLayout" Target="../slideLayouts/slideLayout234.xml"/><Relationship Id="rId74" Type="http://schemas.openxmlformats.org/officeDocument/2006/relationships/slideLayout" Target="../slideLayouts/slideLayout250.xml"/><Relationship Id="rId79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181.xml"/><Relationship Id="rId90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203.xml"/><Relationship Id="rId43" Type="http://schemas.openxmlformats.org/officeDocument/2006/relationships/slideLayout" Target="../slideLayouts/slideLayout219.xml"/><Relationship Id="rId48" Type="http://schemas.openxmlformats.org/officeDocument/2006/relationships/slideLayout" Target="../slideLayouts/slideLayout224.xml"/><Relationship Id="rId64" Type="http://schemas.openxmlformats.org/officeDocument/2006/relationships/slideLayout" Target="../slideLayouts/slideLayout240.xml"/><Relationship Id="rId69" Type="http://schemas.openxmlformats.org/officeDocument/2006/relationships/slideLayout" Target="../slideLayouts/slideLayout245.xml"/><Relationship Id="rId8" Type="http://schemas.openxmlformats.org/officeDocument/2006/relationships/slideLayout" Target="../slideLayouts/slideLayout184.xml"/><Relationship Id="rId51" Type="http://schemas.openxmlformats.org/officeDocument/2006/relationships/slideLayout" Target="../slideLayouts/slideLayout227.xml"/><Relationship Id="rId72" Type="http://schemas.openxmlformats.org/officeDocument/2006/relationships/slideLayout" Target="../slideLayouts/slideLayout248.xml"/><Relationship Id="rId80" Type="http://schemas.openxmlformats.org/officeDocument/2006/relationships/slideLayout" Target="../slideLayouts/slideLayout256.xml"/><Relationship Id="rId85" Type="http://schemas.openxmlformats.org/officeDocument/2006/relationships/slideLayout" Target="../slideLayouts/slideLayout261.xml"/><Relationship Id="rId93" Type="http://schemas.openxmlformats.org/officeDocument/2006/relationships/image" Target="../media/image2.svg"/><Relationship Id="rId3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201.xml"/><Relationship Id="rId33" Type="http://schemas.openxmlformats.org/officeDocument/2006/relationships/slideLayout" Target="../slideLayouts/slideLayout209.xml"/><Relationship Id="rId38" Type="http://schemas.openxmlformats.org/officeDocument/2006/relationships/slideLayout" Target="../slideLayouts/slideLayout214.xml"/><Relationship Id="rId46" Type="http://schemas.openxmlformats.org/officeDocument/2006/relationships/slideLayout" Target="../slideLayouts/slideLayout222.xml"/><Relationship Id="rId59" Type="http://schemas.openxmlformats.org/officeDocument/2006/relationships/slideLayout" Target="../slideLayouts/slideLayout235.xml"/><Relationship Id="rId67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196.xml"/><Relationship Id="rId41" Type="http://schemas.openxmlformats.org/officeDocument/2006/relationships/slideLayout" Target="../slideLayouts/slideLayout217.xml"/><Relationship Id="rId54" Type="http://schemas.openxmlformats.org/officeDocument/2006/relationships/slideLayout" Target="../slideLayouts/slideLayout230.xml"/><Relationship Id="rId62" Type="http://schemas.openxmlformats.org/officeDocument/2006/relationships/slideLayout" Target="../slideLayouts/slideLayout238.xml"/><Relationship Id="rId70" Type="http://schemas.openxmlformats.org/officeDocument/2006/relationships/slideLayout" Target="../slideLayouts/slideLayout246.xml"/><Relationship Id="rId75" Type="http://schemas.openxmlformats.org/officeDocument/2006/relationships/slideLayout" Target="../slideLayouts/slideLayout251.xml"/><Relationship Id="rId83" Type="http://schemas.openxmlformats.org/officeDocument/2006/relationships/slideLayout" Target="../slideLayouts/slideLayout259.xml"/><Relationship Id="rId88" Type="http://schemas.openxmlformats.org/officeDocument/2006/relationships/slideLayout" Target="../slideLayouts/slideLayout264.xml"/><Relationship Id="rId91" Type="http://schemas.openxmlformats.org/officeDocument/2006/relationships/theme" Target="../theme/theme3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4.xml"/><Relationship Id="rId36" Type="http://schemas.openxmlformats.org/officeDocument/2006/relationships/slideLayout" Target="../slideLayouts/slideLayout212.xml"/><Relationship Id="rId49" Type="http://schemas.openxmlformats.org/officeDocument/2006/relationships/slideLayout" Target="../slideLayouts/slideLayout225.xml"/><Relationship Id="rId57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207.xml"/><Relationship Id="rId44" Type="http://schemas.openxmlformats.org/officeDocument/2006/relationships/slideLayout" Target="../slideLayouts/slideLayout220.xml"/><Relationship Id="rId52" Type="http://schemas.openxmlformats.org/officeDocument/2006/relationships/slideLayout" Target="../slideLayouts/slideLayout228.xml"/><Relationship Id="rId60" Type="http://schemas.openxmlformats.org/officeDocument/2006/relationships/slideLayout" Target="../slideLayouts/slideLayout236.xml"/><Relationship Id="rId65" Type="http://schemas.openxmlformats.org/officeDocument/2006/relationships/slideLayout" Target="../slideLayouts/slideLayout241.xml"/><Relationship Id="rId73" Type="http://schemas.openxmlformats.org/officeDocument/2006/relationships/slideLayout" Target="../slideLayouts/slideLayout249.xml"/><Relationship Id="rId78" Type="http://schemas.openxmlformats.org/officeDocument/2006/relationships/slideLayout" Target="../slideLayouts/slideLayout254.xml"/><Relationship Id="rId81" Type="http://schemas.openxmlformats.org/officeDocument/2006/relationships/slideLayout" Target="../slideLayouts/slideLayout257.xml"/><Relationship Id="rId86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9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210.xml"/><Relationship Id="rId50" Type="http://schemas.openxmlformats.org/officeDocument/2006/relationships/slideLayout" Target="../slideLayouts/slideLayout226.xml"/><Relationship Id="rId55" Type="http://schemas.openxmlformats.org/officeDocument/2006/relationships/slideLayout" Target="../slideLayouts/slideLayout231.xml"/><Relationship Id="rId76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183.xml"/><Relationship Id="rId71" Type="http://schemas.openxmlformats.org/officeDocument/2006/relationships/slideLayout" Target="../slideLayouts/slideLayout247.xml"/><Relationship Id="rId92" Type="http://schemas.openxmlformats.org/officeDocument/2006/relationships/image" Target="../media/image1.png"/><Relationship Id="rId2" Type="http://schemas.openxmlformats.org/officeDocument/2006/relationships/slideLayout" Target="../slideLayouts/slideLayout178.xml"/><Relationship Id="rId29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00.xml"/><Relationship Id="rId40" Type="http://schemas.openxmlformats.org/officeDocument/2006/relationships/slideLayout" Target="../slideLayouts/slideLayout216.xml"/><Relationship Id="rId45" Type="http://schemas.openxmlformats.org/officeDocument/2006/relationships/slideLayout" Target="../slideLayouts/slideLayout221.xml"/><Relationship Id="rId66" Type="http://schemas.openxmlformats.org/officeDocument/2006/relationships/slideLayout" Target="../slideLayouts/slideLayout242.xml"/><Relationship Id="rId87" Type="http://schemas.openxmlformats.org/officeDocument/2006/relationships/slideLayout" Target="../slideLayouts/slideLayout263.xml"/><Relationship Id="rId61" Type="http://schemas.openxmlformats.org/officeDocument/2006/relationships/slideLayout" Target="../slideLayouts/slideLayout237.xml"/><Relationship Id="rId82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190.xml"/><Relationship Id="rId30" Type="http://schemas.openxmlformats.org/officeDocument/2006/relationships/slideLayout" Target="../slideLayouts/slideLayout206.xml"/><Relationship Id="rId35" Type="http://schemas.openxmlformats.org/officeDocument/2006/relationships/slideLayout" Target="../slideLayouts/slideLayout211.xml"/><Relationship Id="rId56" Type="http://schemas.openxmlformats.org/officeDocument/2006/relationships/slideLayout" Target="../slideLayouts/slideLayout232.xml"/><Relationship Id="rId77" Type="http://schemas.openxmlformats.org/officeDocument/2006/relationships/slideLayout" Target="../slideLayouts/slideLayout25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9.xml"/><Relationship Id="rId18" Type="http://schemas.openxmlformats.org/officeDocument/2006/relationships/slideLayout" Target="../slideLayouts/slideLayout284.xml"/><Relationship Id="rId26" Type="http://schemas.openxmlformats.org/officeDocument/2006/relationships/slideLayout" Target="../slideLayouts/slideLayout292.xml"/><Relationship Id="rId39" Type="http://schemas.openxmlformats.org/officeDocument/2006/relationships/slideLayout" Target="../slideLayouts/slideLayout305.xml"/><Relationship Id="rId21" Type="http://schemas.openxmlformats.org/officeDocument/2006/relationships/slideLayout" Target="../slideLayouts/slideLayout287.xml"/><Relationship Id="rId34" Type="http://schemas.openxmlformats.org/officeDocument/2006/relationships/slideLayout" Target="../slideLayouts/slideLayout300.xml"/><Relationship Id="rId42" Type="http://schemas.openxmlformats.org/officeDocument/2006/relationships/slideLayout" Target="../slideLayouts/slideLayout308.xml"/><Relationship Id="rId47" Type="http://schemas.openxmlformats.org/officeDocument/2006/relationships/slideLayout" Target="../slideLayouts/slideLayout313.xml"/><Relationship Id="rId50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8.xml"/><Relationship Id="rId16" Type="http://schemas.openxmlformats.org/officeDocument/2006/relationships/slideLayout" Target="../slideLayouts/slideLayout282.xml"/><Relationship Id="rId29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277.xml"/><Relationship Id="rId24" Type="http://schemas.openxmlformats.org/officeDocument/2006/relationships/slideLayout" Target="../slideLayouts/slideLayout290.xml"/><Relationship Id="rId32" Type="http://schemas.openxmlformats.org/officeDocument/2006/relationships/slideLayout" Target="../slideLayouts/slideLayout298.xml"/><Relationship Id="rId37" Type="http://schemas.openxmlformats.org/officeDocument/2006/relationships/slideLayout" Target="../slideLayouts/slideLayout303.xml"/><Relationship Id="rId40" Type="http://schemas.openxmlformats.org/officeDocument/2006/relationships/slideLayout" Target="../slideLayouts/slideLayout306.xml"/><Relationship Id="rId45" Type="http://schemas.openxmlformats.org/officeDocument/2006/relationships/slideLayout" Target="../slideLayouts/slideLayout311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19" Type="http://schemas.openxmlformats.org/officeDocument/2006/relationships/slideLayout" Target="../slideLayouts/slideLayout285.xml"/><Relationship Id="rId31" Type="http://schemas.openxmlformats.org/officeDocument/2006/relationships/slideLayout" Target="../slideLayouts/slideLayout297.xml"/><Relationship Id="rId44" Type="http://schemas.openxmlformats.org/officeDocument/2006/relationships/slideLayout" Target="../slideLayouts/slideLayout310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Relationship Id="rId22" Type="http://schemas.openxmlformats.org/officeDocument/2006/relationships/slideLayout" Target="../slideLayouts/slideLayout288.xml"/><Relationship Id="rId27" Type="http://schemas.openxmlformats.org/officeDocument/2006/relationships/slideLayout" Target="../slideLayouts/slideLayout293.xml"/><Relationship Id="rId30" Type="http://schemas.openxmlformats.org/officeDocument/2006/relationships/slideLayout" Target="../slideLayouts/slideLayout296.xml"/><Relationship Id="rId35" Type="http://schemas.openxmlformats.org/officeDocument/2006/relationships/slideLayout" Target="../slideLayouts/slideLayout301.xml"/><Relationship Id="rId43" Type="http://schemas.openxmlformats.org/officeDocument/2006/relationships/slideLayout" Target="../slideLayouts/slideLayout309.xml"/><Relationship Id="rId48" Type="http://schemas.openxmlformats.org/officeDocument/2006/relationships/slideLayout" Target="../slideLayouts/slideLayout314.xml"/><Relationship Id="rId8" Type="http://schemas.openxmlformats.org/officeDocument/2006/relationships/slideLayout" Target="../slideLayouts/slideLayout274.xml"/><Relationship Id="rId51" Type="http://schemas.openxmlformats.org/officeDocument/2006/relationships/theme" Target="../theme/theme4.xml"/><Relationship Id="rId3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8.xml"/><Relationship Id="rId17" Type="http://schemas.openxmlformats.org/officeDocument/2006/relationships/slideLayout" Target="../slideLayouts/slideLayout283.xml"/><Relationship Id="rId25" Type="http://schemas.openxmlformats.org/officeDocument/2006/relationships/slideLayout" Target="../slideLayouts/slideLayout291.xml"/><Relationship Id="rId33" Type="http://schemas.openxmlformats.org/officeDocument/2006/relationships/slideLayout" Target="../slideLayouts/slideLayout299.xml"/><Relationship Id="rId38" Type="http://schemas.openxmlformats.org/officeDocument/2006/relationships/slideLayout" Target="../slideLayouts/slideLayout304.xml"/><Relationship Id="rId46" Type="http://schemas.openxmlformats.org/officeDocument/2006/relationships/slideLayout" Target="../slideLayouts/slideLayout312.xml"/><Relationship Id="rId20" Type="http://schemas.openxmlformats.org/officeDocument/2006/relationships/slideLayout" Target="../slideLayouts/slideLayout286.xml"/><Relationship Id="rId41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5" Type="http://schemas.openxmlformats.org/officeDocument/2006/relationships/slideLayout" Target="../slideLayouts/slideLayout281.xml"/><Relationship Id="rId23" Type="http://schemas.openxmlformats.org/officeDocument/2006/relationships/slideLayout" Target="../slideLayouts/slideLayout289.xml"/><Relationship Id="rId28" Type="http://schemas.openxmlformats.org/officeDocument/2006/relationships/slideLayout" Target="../slideLayouts/slideLayout294.xml"/><Relationship Id="rId36" Type="http://schemas.openxmlformats.org/officeDocument/2006/relationships/slideLayout" Target="../slideLayouts/slideLayout302.xml"/><Relationship Id="rId49" Type="http://schemas.openxmlformats.org/officeDocument/2006/relationships/slideLayout" Target="../slideLayouts/slideLayout3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/>
          <p:cNvSpPr txBox="1">
            <a:spLocks noGrp="1"/>
          </p:cNvSpPr>
          <p:nvPr>
            <p:ph type="title"/>
          </p:nvPr>
        </p:nvSpPr>
        <p:spPr>
          <a:xfrm>
            <a:off x="761808" y="809626"/>
            <a:ext cx="22861968" cy="2159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 err="1"/>
              <a:t>Otsikkoteksti</a:t>
            </a:r>
            <a:endParaRPr dirty="0"/>
          </a:p>
        </p:txBody>
      </p:sp>
      <p:sp>
        <p:nvSpPr>
          <p:cNvPr id="3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760224" y="3444846"/>
            <a:ext cx="22865412" cy="878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</a:t>
            </a:r>
            <a:r>
              <a:rPr lang="en-GB" dirty="0" err="1"/>
              <a:t>i</a:t>
            </a:r>
            <a:endParaRPr lang="en-GB" dirty="0"/>
          </a:p>
          <a:p>
            <a:pPr lvl="4"/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0D2290-B322-4AC7-E0C9-781DA8019BC8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742951" y="12705351"/>
            <a:ext cx="1938694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1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832" r:id="rId44"/>
    <p:sldLayoutId id="2147483765" r:id="rId45"/>
    <p:sldLayoutId id="2147483766" r:id="rId46"/>
    <p:sldLayoutId id="2147483767" r:id="rId47"/>
    <p:sldLayoutId id="2147483768" r:id="rId48"/>
    <p:sldLayoutId id="2147483830" r:id="rId49"/>
    <p:sldLayoutId id="2147483776" r:id="rId50"/>
    <p:sldLayoutId id="2147483777" r:id="rId51"/>
    <p:sldLayoutId id="2147483778" r:id="rId52"/>
    <p:sldLayoutId id="2147483779" r:id="rId53"/>
    <p:sldLayoutId id="2147483780" r:id="rId54"/>
    <p:sldLayoutId id="2147483781" r:id="rId55"/>
    <p:sldLayoutId id="2147483782" r:id="rId56"/>
    <p:sldLayoutId id="2147483783" r:id="rId57"/>
    <p:sldLayoutId id="2147483784" r:id="rId58"/>
    <p:sldLayoutId id="2147483785" r:id="rId59"/>
    <p:sldLayoutId id="2147483786" r:id="rId60"/>
    <p:sldLayoutId id="2147483787" r:id="rId61"/>
    <p:sldLayoutId id="2147483788" r:id="rId62"/>
    <p:sldLayoutId id="2147483789" r:id="rId63"/>
    <p:sldLayoutId id="2147483790" r:id="rId64"/>
    <p:sldLayoutId id="2147483791" r:id="rId65"/>
    <p:sldLayoutId id="2147483792" r:id="rId66"/>
    <p:sldLayoutId id="2147483793" r:id="rId67"/>
    <p:sldLayoutId id="2147483794" r:id="rId68"/>
    <p:sldLayoutId id="2147483795" r:id="rId69"/>
    <p:sldLayoutId id="2147483796" r:id="rId70"/>
    <p:sldLayoutId id="2147483797" r:id="rId71"/>
    <p:sldLayoutId id="2147483798" r:id="rId72"/>
    <p:sldLayoutId id="2147483799" r:id="rId73"/>
    <p:sldLayoutId id="2147483800" r:id="rId74"/>
    <p:sldLayoutId id="2147483801" r:id="rId75"/>
    <p:sldLayoutId id="2147483802" r:id="rId76"/>
    <p:sldLayoutId id="2147483803" r:id="rId77"/>
    <p:sldLayoutId id="2147483804" r:id="rId78"/>
    <p:sldLayoutId id="2147483805" r:id="rId79"/>
    <p:sldLayoutId id="2147483806" r:id="rId80"/>
    <p:sldLayoutId id="2147483807" r:id="rId81"/>
    <p:sldLayoutId id="2147483808" r:id="rId82"/>
    <p:sldLayoutId id="2147483809" r:id="rId83"/>
    <p:sldLayoutId id="2147483810" r:id="rId84"/>
    <p:sldLayoutId id="2147483811" r:id="rId85"/>
    <p:sldLayoutId id="2147483812" r:id="rId86"/>
    <p:sldLayoutId id="2147483813" r:id="rId87"/>
  </p:sldLayoutIdLst>
  <p:transition spd="med"/>
  <p:hf hdr="0" ftr="0" dt="0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Euclid Circular A Medium" panose="020B0504000000000000" pitchFamily="34" charset="77"/>
          <a:ea typeface="Euclid Circular A Medium" panose="020B0504000000000000" pitchFamily="34" charset="77"/>
          <a:cs typeface="Euclid Circular A Medium" panose="020B0504000000000000" pitchFamily="34" charset="77"/>
          <a:sym typeface="Neue Machina Regular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titleStyle>
    <p:bodyStyle>
      <a:lvl1pPr marL="0" marR="0" indent="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1pPr>
      <a:lvl2pPr marL="586738" marR="0" indent="-586738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2pPr>
      <a:lvl3pPr marL="1200854" marR="0" indent="-667452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3pPr>
      <a:lvl4pPr marL="1812924" marR="0" indent="-733424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4pPr>
      <a:lvl5pPr marL="2584980" marR="0" indent="-97208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5pPr>
      <a:lvl6pPr marL="3058582" marR="0" indent="-91545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3581400" marR="0" indent="-889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4109508" marR="0" indent="-88370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4671482" marR="0" indent="-91546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/>
          <p:cNvSpPr txBox="1">
            <a:spLocks noGrp="1"/>
          </p:cNvSpPr>
          <p:nvPr>
            <p:ph type="title"/>
          </p:nvPr>
        </p:nvSpPr>
        <p:spPr>
          <a:xfrm>
            <a:off x="761808" y="809626"/>
            <a:ext cx="22861968" cy="2159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 err="1"/>
              <a:t>Otsikkoteksti</a:t>
            </a:r>
            <a:endParaRPr dirty="0"/>
          </a:p>
        </p:txBody>
      </p:sp>
      <p:sp>
        <p:nvSpPr>
          <p:cNvPr id="3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760224" y="3444846"/>
            <a:ext cx="22865412" cy="878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</a:t>
            </a:r>
            <a:r>
              <a:rPr lang="en-GB" dirty="0" err="1"/>
              <a:t>i</a:t>
            </a:r>
            <a:endParaRPr lang="en-GB" dirty="0"/>
          </a:p>
          <a:p>
            <a:pPr lvl="4"/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0D2290-B322-4AC7-E0C9-781DA8019BC8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742951" y="12705351"/>
            <a:ext cx="1938694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  <p:sldLayoutId id="2147483877" r:id="rId44"/>
    <p:sldLayoutId id="2147483878" r:id="rId45"/>
    <p:sldLayoutId id="2147483879" r:id="rId46"/>
    <p:sldLayoutId id="2147483880" r:id="rId47"/>
    <p:sldLayoutId id="2147483881" r:id="rId48"/>
    <p:sldLayoutId id="2147483883" r:id="rId49"/>
    <p:sldLayoutId id="2147483884" r:id="rId50"/>
    <p:sldLayoutId id="2147483885" r:id="rId51"/>
    <p:sldLayoutId id="2147483886" r:id="rId52"/>
    <p:sldLayoutId id="2147483887" r:id="rId53"/>
    <p:sldLayoutId id="2147483888" r:id="rId54"/>
    <p:sldLayoutId id="2147483889" r:id="rId55"/>
    <p:sldLayoutId id="2147483890" r:id="rId56"/>
    <p:sldLayoutId id="2147483891" r:id="rId57"/>
    <p:sldLayoutId id="2147483892" r:id="rId58"/>
    <p:sldLayoutId id="2147483893" r:id="rId59"/>
    <p:sldLayoutId id="2147483894" r:id="rId60"/>
    <p:sldLayoutId id="2147483895" r:id="rId61"/>
    <p:sldLayoutId id="2147483896" r:id="rId62"/>
    <p:sldLayoutId id="2147483897" r:id="rId63"/>
    <p:sldLayoutId id="2147483898" r:id="rId64"/>
    <p:sldLayoutId id="2147483899" r:id="rId65"/>
    <p:sldLayoutId id="2147483900" r:id="rId66"/>
    <p:sldLayoutId id="2147483901" r:id="rId67"/>
    <p:sldLayoutId id="2147483902" r:id="rId68"/>
    <p:sldLayoutId id="2147483903" r:id="rId69"/>
    <p:sldLayoutId id="2147483904" r:id="rId70"/>
    <p:sldLayoutId id="2147483905" r:id="rId71"/>
    <p:sldLayoutId id="2147483906" r:id="rId72"/>
    <p:sldLayoutId id="2147483907" r:id="rId73"/>
    <p:sldLayoutId id="2147483908" r:id="rId74"/>
    <p:sldLayoutId id="2147483909" r:id="rId75"/>
    <p:sldLayoutId id="2147483910" r:id="rId76"/>
    <p:sldLayoutId id="2147483911" r:id="rId77"/>
    <p:sldLayoutId id="2147483912" r:id="rId78"/>
    <p:sldLayoutId id="2147483913" r:id="rId79"/>
    <p:sldLayoutId id="2147483914" r:id="rId80"/>
    <p:sldLayoutId id="2147483915" r:id="rId81"/>
    <p:sldLayoutId id="2147483916" r:id="rId82"/>
    <p:sldLayoutId id="2147483917" r:id="rId83"/>
    <p:sldLayoutId id="2147483918" r:id="rId84"/>
    <p:sldLayoutId id="2147483919" r:id="rId85"/>
    <p:sldLayoutId id="2147483920" r:id="rId86"/>
    <p:sldLayoutId id="2147483921" r:id="rId87"/>
    <p:sldLayoutId id="2147483922" r:id="rId88"/>
    <p:sldLayoutId id="2147483923" r:id="rId89"/>
  </p:sldLayoutIdLst>
  <p:transition spd="med"/>
  <p:hf hdr="0" ftr="0" dt="0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Euclid Circular A Medium" panose="020B0504000000000000" pitchFamily="34" charset="77"/>
          <a:ea typeface="Euclid Circular A Medium" panose="020B0504000000000000" pitchFamily="34" charset="77"/>
          <a:cs typeface="Euclid Circular A Medium" panose="020B0504000000000000" pitchFamily="34" charset="77"/>
          <a:sym typeface="Neue Machina Regular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titleStyle>
    <p:bodyStyle>
      <a:lvl1pPr marL="0" marR="0" indent="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1pPr>
      <a:lvl2pPr marL="586738" marR="0" indent="-586738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2pPr>
      <a:lvl3pPr marL="1200854" marR="0" indent="-667452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3pPr>
      <a:lvl4pPr marL="1812924" marR="0" indent="-733424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4pPr>
      <a:lvl5pPr marL="2584980" marR="0" indent="-97208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5pPr>
      <a:lvl6pPr marL="3058582" marR="0" indent="-91545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3581400" marR="0" indent="-889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4109508" marR="0" indent="-88370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4671482" marR="0" indent="-91546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/>
          <p:cNvSpPr txBox="1">
            <a:spLocks noGrp="1"/>
          </p:cNvSpPr>
          <p:nvPr>
            <p:ph type="title"/>
          </p:nvPr>
        </p:nvSpPr>
        <p:spPr>
          <a:xfrm>
            <a:off x="761808" y="809626"/>
            <a:ext cx="22861968" cy="2159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 err="1"/>
              <a:t>Otsikkoteksti</a:t>
            </a:r>
            <a:endParaRPr dirty="0"/>
          </a:p>
        </p:txBody>
      </p:sp>
      <p:sp>
        <p:nvSpPr>
          <p:cNvPr id="3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760224" y="3444846"/>
            <a:ext cx="22865412" cy="878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yksi</a:t>
            </a:r>
            <a:endParaRPr dirty="0"/>
          </a:p>
          <a:p>
            <a:pPr lvl="1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kaksi</a:t>
            </a:r>
            <a:endParaRPr dirty="0"/>
          </a:p>
          <a:p>
            <a:pPr lvl="2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kolme</a:t>
            </a:r>
            <a:endParaRPr dirty="0"/>
          </a:p>
          <a:p>
            <a:pPr lvl="3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neljä</a:t>
            </a:r>
            <a:endParaRPr dirty="0"/>
          </a:p>
          <a:p>
            <a:pPr lvl="4"/>
            <a:r>
              <a:rPr dirty="0" err="1"/>
              <a:t>Leipätekstin</a:t>
            </a:r>
            <a:r>
              <a:rPr dirty="0"/>
              <a:t> </a:t>
            </a:r>
            <a:r>
              <a:rPr dirty="0" err="1"/>
              <a:t>taso</a:t>
            </a:r>
            <a:r>
              <a:rPr dirty="0"/>
              <a:t> </a:t>
            </a:r>
            <a:r>
              <a:rPr dirty="0" err="1"/>
              <a:t>viis</a:t>
            </a:r>
            <a:r>
              <a:rPr lang="en-GB" dirty="0" err="1"/>
              <a:t>i</a:t>
            </a:r>
            <a:endParaRPr lang="en-GB" dirty="0"/>
          </a:p>
          <a:p>
            <a:pPr lvl="4"/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0D2290-B322-4AC7-E0C9-781DA8019BC8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742951" y="12705351"/>
            <a:ext cx="1938694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3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  <p:sldLayoutId id="2147483952" r:id="rId28"/>
    <p:sldLayoutId id="2147483953" r:id="rId29"/>
    <p:sldLayoutId id="2147483954" r:id="rId30"/>
    <p:sldLayoutId id="2147483955" r:id="rId31"/>
    <p:sldLayoutId id="2147483956" r:id="rId32"/>
    <p:sldLayoutId id="2147483957" r:id="rId33"/>
    <p:sldLayoutId id="2147483958" r:id="rId34"/>
    <p:sldLayoutId id="2147483959" r:id="rId35"/>
    <p:sldLayoutId id="2147483960" r:id="rId36"/>
    <p:sldLayoutId id="2147483961" r:id="rId37"/>
    <p:sldLayoutId id="2147483962" r:id="rId38"/>
    <p:sldLayoutId id="2147483963" r:id="rId39"/>
    <p:sldLayoutId id="2147483964" r:id="rId40"/>
    <p:sldLayoutId id="2147483965" r:id="rId41"/>
    <p:sldLayoutId id="2147483966" r:id="rId42"/>
    <p:sldLayoutId id="2147483967" r:id="rId43"/>
    <p:sldLayoutId id="2147483968" r:id="rId44"/>
    <p:sldLayoutId id="2147483969" r:id="rId45"/>
    <p:sldLayoutId id="2147483970" r:id="rId46"/>
    <p:sldLayoutId id="2147483971" r:id="rId47"/>
    <p:sldLayoutId id="2147483972" r:id="rId48"/>
    <p:sldLayoutId id="2147483973" r:id="rId49"/>
    <p:sldLayoutId id="2147483974" r:id="rId50"/>
    <p:sldLayoutId id="2147483975" r:id="rId51"/>
    <p:sldLayoutId id="2147483976" r:id="rId52"/>
    <p:sldLayoutId id="2147483977" r:id="rId53"/>
    <p:sldLayoutId id="2147483978" r:id="rId54"/>
    <p:sldLayoutId id="2147483979" r:id="rId55"/>
    <p:sldLayoutId id="2147483980" r:id="rId56"/>
    <p:sldLayoutId id="2147483981" r:id="rId57"/>
    <p:sldLayoutId id="2147483982" r:id="rId58"/>
    <p:sldLayoutId id="2147483983" r:id="rId59"/>
    <p:sldLayoutId id="2147483984" r:id="rId60"/>
    <p:sldLayoutId id="2147483985" r:id="rId61"/>
    <p:sldLayoutId id="2147483986" r:id="rId62"/>
    <p:sldLayoutId id="2147483987" r:id="rId63"/>
    <p:sldLayoutId id="2147483988" r:id="rId64"/>
    <p:sldLayoutId id="2147483989" r:id="rId65"/>
    <p:sldLayoutId id="2147483990" r:id="rId66"/>
    <p:sldLayoutId id="2147483991" r:id="rId67"/>
    <p:sldLayoutId id="2147483992" r:id="rId68"/>
    <p:sldLayoutId id="2147483993" r:id="rId69"/>
    <p:sldLayoutId id="2147483994" r:id="rId70"/>
    <p:sldLayoutId id="2147483995" r:id="rId71"/>
    <p:sldLayoutId id="2147483996" r:id="rId72"/>
    <p:sldLayoutId id="2147483997" r:id="rId73"/>
    <p:sldLayoutId id="2147483998" r:id="rId74"/>
    <p:sldLayoutId id="2147483999" r:id="rId75"/>
    <p:sldLayoutId id="2147484000" r:id="rId76"/>
    <p:sldLayoutId id="2147484001" r:id="rId77"/>
    <p:sldLayoutId id="2147484002" r:id="rId78"/>
    <p:sldLayoutId id="2147484003" r:id="rId79"/>
    <p:sldLayoutId id="2147484004" r:id="rId80"/>
    <p:sldLayoutId id="2147484005" r:id="rId81"/>
    <p:sldLayoutId id="2147484006" r:id="rId82"/>
    <p:sldLayoutId id="2147484007" r:id="rId83"/>
    <p:sldLayoutId id="2147484008" r:id="rId84"/>
    <p:sldLayoutId id="2147484009" r:id="rId85"/>
    <p:sldLayoutId id="2147484010" r:id="rId86"/>
    <p:sldLayoutId id="2147484011" r:id="rId87"/>
    <p:sldLayoutId id="2147484012" r:id="rId88"/>
    <p:sldLayoutId id="2147484013" r:id="rId89"/>
    <p:sldLayoutId id="2147484014" r:id="rId90"/>
  </p:sldLayoutIdLst>
  <p:transition spd="med"/>
  <p:hf hdr="0" ftr="0" dt="0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Euclid Circular A Medium" panose="020B0504000000000000" pitchFamily="34" charset="77"/>
          <a:ea typeface="Euclid Circular A Medium" panose="020B0504000000000000" pitchFamily="34" charset="77"/>
          <a:cs typeface="Euclid Circular A Medium" panose="020B0504000000000000" pitchFamily="34" charset="77"/>
          <a:sym typeface="Neue Machina Regular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titleStyle>
    <p:bodyStyle>
      <a:lvl1pPr marL="0" marR="0" indent="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1pPr>
      <a:lvl2pPr marL="586738" marR="0" indent="-586738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2pPr>
      <a:lvl3pPr marL="1200854" marR="0" indent="-667452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3pPr>
      <a:lvl4pPr marL="1812924" marR="0" indent="-733424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4pPr>
      <a:lvl5pPr marL="2584980" marR="0" indent="-97208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5pPr>
      <a:lvl6pPr marL="3058582" marR="0" indent="-91545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3581400" marR="0" indent="-889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4109508" marR="0" indent="-88370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4671482" marR="0" indent="-91546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/>
          <p:cNvSpPr txBox="1">
            <a:spLocks noGrp="1"/>
          </p:cNvSpPr>
          <p:nvPr>
            <p:ph type="title"/>
          </p:nvPr>
        </p:nvSpPr>
        <p:spPr>
          <a:xfrm>
            <a:off x="761808" y="809626"/>
            <a:ext cx="22861968" cy="2159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err="1"/>
              <a:t>Otsikkoteksti</a:t>
            </a:r>
            <a:endParaRPr/>
          </a:p>
        </p:txBody>
      </p:sp>
      <p:sp>
        <p:nvSpPr>
          <p:cNvPr id="3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760224" y="3444846"/>
            <a:ext cx="22865412" cy="878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yksi</a:t>
            </a:r>
            <a:endParaRPr/>
          </a:p>
          <a:p>
            <a:pPr lvl="1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kaksi</a:t>
            </a:r>
            <a:endParaRPr/>
          </a:p>
          <a:p>
            <a:pPr lvl="2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kolme</a:t>
            </a:r>
            <a:endParaRPr/>
          </a:p>
          <a:p>
            <a:pPr lvl="3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neljä</a:t>
            </a:r>
            <a:endParaRPr/>
          </a:p>
          <a:p>
            <a:pPr lvl="4"/>
            <a:r>
              <a:rPr err="1"/>
              <a:t>Leipätekstin</a:t>
            </a:r>
            <a:r>
              <a:t> </a:t>
            </a:r>
            <a:r>
              <a:rPr err="1"/>
              <a:t>taso</a:t>
            </a:r>
            <a:r>
              <a:t> </a:t>
            </a:r>
            <a:r>
              <a:rPr err="1"/>
              <a:t>viis</a:t>
            </a:r>
            <a:r>
              <a:rPr lang="en-GB" err="1"/>
              <a:t>i</a:t>
            </a:r>
            <a:endParaRPr lang="en-GB"/>
          </a:p>
          <a:p>
            <a:pPr lvl="4"/>
            <a:endParaRPr lang="en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0D2290-B322-4AC7-E0C9-781DA8019BC8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42951" y="12705351"/>
            <a:ext cx="1938694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5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  <p:sldLayoutId id="2147484035" r:id="rId20"/>
    <p:sldLayoutId id="2147484036" r:id="rId21"/>
    <p:sldLayoutId id="2147484037" r:id="rId22"/>
    <p:sldLayoutId id="2147484038" r:id="rId23"/>
    <p:sldLayoutId id="2147484039" r:id="rId24"/>
    <p:sldLayoutId id="2147484040" r:id="rId25"/>
    <p:sldLayoutId id="2147484041" r:id="rId26"/>
    <p:sldLayoutId id="2147484042" r:id="rId27"/>
    <p:sldLayoutId id="2147484043" r:id="rId28"/>
    <p:sldLayoutId id="2147484044" r:id="rId29"/>
    <p:sldLayoutId id="2147484045" r:id="rId30"/>
    <p:sldLayoutId id="2147484046" r:id="rId31"/>
    <p:sldLayoutId id="2147484047" r:id="rId32"/>
    <p:sldLayoutId id="2147484048" r:id="rId33"/>
    <p:sldLayoutId id="2147484049" r:id="rId34"/>
    <p:sldLayoutId id="2147484050" r:id="rId35"/>
    <p:sldLayoutId id="2147484051" r:id="rId36"/>
    <p:sldLayoutId id="2147484052" r:id="rId37"/>
    <p:sldLayoutId id="2147484053" r:id="rId38"/>
    <p:sldLayoutId id="2147484054" r:id="rId39"/>
    <p:sldLayoutId id="2147484055" r:id="rId40"/>
    <p:sldLayoutId id="2147484056" r:id="rId41"/>
    <p:sldLayoutId id="2147484057" r:id="rId42"/>
    <p:sldLayoutId id="2147484058" r:id="rId43"/>
    <p:sldLayoutId id="2147484059" r:id="rId44"/>
    <p:sldLayoutId id="2147484060" r:id="rId45"/>
    <p:sldLayoutId id="2147484061" r:id="rId46"/>
    <p:sldLayoutId id="2147484062" r:id="rId47"/>
    <p:sldLayoutId id="2147484063" r:id="rId48"/>
    <p:sldLayoutId id="2147484064" r:id="rId49"/>
    <p:sldLayoutId id="2147484065" r:id="rId50"/>
  </p:sldLayoutIdLst>
  <p:transition spd="med"/>
  <p:hf hdr="0" ftr="0" dt="0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Euclid Circular A Medium" panose="020B0504000000000000" pitchFamily="34" charset="77"/>
          <a:ea typeface="Euclid Circular A Medium" panose="020B0504000000000000" pitchFamily="34" charset="77"/>
          <a:cs typeface="Euclid Circular A Medium" panose="020B0504000000000000" pitchFamily="34" charset="77"/>
          <a:sym typeface="Neue Machina Regular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titleStyle>
    <p:bodyStyle>
      <a:lvl1pPr marL="0" marR="0" indent="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1pPr>
      <a:lvl2pPr marL="586738" marR="0" indent="-586738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2pPr>
      <a:lvl3pPr marL="1200854" marR="0" indent="-667452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3pPr>
      <a:lvl4pPr marL="1812924" marR="0" indent="-733424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4pPr>
      <a:lvl5pPr marL="2584980" marR="0" indent="-972080" algn="l" defTabSz="18288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solidFill>
            <a:srgbClr val="0A0A0A"/>
          </a:solidFill>
          <a:uFillTx/>
          <a:latin typeface="Euclid Circular A" panose="020B0504000000000000" pitchFamily="34" charset="77"/>
          <a:ea typeface="Euclid Circular A" panose="020B0504000000000000" pitchFamily="34" charset="77"/>
          <a:cs typeface="Euclid Circular A" panose="020B0504000000000000" pitchFamily="34" charset="77"/>
          <a:sym typeface="Neue Machina Regular"/>
        </a:defRPr>
      </a:lvl5pPr>
      <a:lvl6pPr marL="3058582" marR="0" indent="-91545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6pPr>
      <a:lvl7pPr marL="3581400" marR="0" indent="-889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7pPr>
      <a:lvl8pPr marL="4109508" marR="0" indent="-88370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8pPr>
      <a:lvl9pPr marL="4671482" marR="0" indent="-91546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–"/>
        <a:tabLst/>
        <a:defRPr sz="4000" b="0" i="0" u="none" strike="noStrike" cap="none" spc="0" baseline="0">
          <a:solidFill>
            <a:srgbClr val="0A0A0A"/>
          </a:solidFill>
          <a:uFillTx/>
          <a:latin typeface="Neue Machina Regular"/>
          <a:ea typeface="Neue Machina Regular"/>
          <a:cs typeface="Neue Machina Regular"/>
          <a:sym typeface="Neue Machina Regular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00" baseline="0">
          <a:solidFill>
            <a:schemeClr val="tx1"/>
          </a:solidFill>
          <a:uFillTx/>
          <a:latin typeface="+mn-lt"/>
          <a:ea typeface="+mn-ea"/>
          <a:cs typeface="+mn-cs"/>
          <a:sym typeface="Sen Regular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67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67.pn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67.pn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jp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1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491B0-40BD-8DED-61FC-05E1EB7F3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DC3B16E3-2C4A-35B8-DA0C-42851FDE3A1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JTP52619.jpg">
            <a:extLst>
              <a:ext uri="{FF2B5EF4-FFF2-40B4-BE49-F238E27FC236}">
                <a16:creationId xmlns:a16="http://schemas.microsoft.com/office/drawing/2014/main" id="{2FE0996C-E0C7-C973-B397-7173C67756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241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CA7C3127-8425-D388-C6ED-86C41EFE641F}"/>
              </a:ext>
            </a:extLst>
          </p:cNvPr>
          <p:cNvSpPr/>
          <p:nvPr/>
        </p:nvSpPr>
        <p:spPr>
          <a:xfrm>
            <a:off x="0" y="252463"/>
            <a:ext cx="24384000" cy="1093551"/>
          </a:xfrm>
          <a:prstGeom prst="rect">
            <a:avLst/>
          </a:prstGeom>
          <a:solidFill>
            <a:schemeClr val="bg1">
              <a:alpha val="7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C4C9577-5B2E-8D1D-C60A-2FB15C27A38C}"/>
              </a:ext>
            </a:extLst>
          </p:cNvPr>
          <p:cNvSpPr txBox="1"/>
          <p:nvPr/>
        </p:nvSpPr>
        <p:spPr>
          <a:xfrm>
            <a:off x="0" y="414517"/>
            <a:ext cx="243840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 hangingPunct="1"/>
            <a:r>
              <a:rPr lang="fi-FI" sz="4400" b="1" dirty="0">
                <a:solidFill>
                  <a:schemeClr val="tx1"/>
                </a:solidFill>
                <a:latin typeface="Euclid Circular A Medium" panose="020B0604000000000000" pitchFamily="34" charset="0"/>
              </a:rPr>
              <a:t>Octacell-</a:t>
            </a:r>
            <a:r>
              <a:rPr lang="fi-FI" sz="4400" b="1" dirty="0" err="1">
                <a:solidFill>
                  <a:schemeClr val="tx1"/>
                </a:solidFill>
                <a:latin typeface="Euclid Circular A Medium" panose="020B0604000000000000" pitchFamily="34" charset="0"/>
              </a:rPr>
              <a:t>kollektionen</a:t>
            </a:r>
            <a:endParaRPr kumimoji="0" lang="fi-FI" sz="4400" b="1" i="0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Euclid Circular A Medium" panose="020B0604000000000000" pitchFamily="34" charset="0"/>
              <a:cs typeface="Arial"/>
              <a:sym typeface="Space Grotesk Regular"/>
            </a:endParaRPr>
          </a:p>
        </p:txBody>
      </p:sp>
      <p:pic>
        <p:nvPicPr>
          <p:cNvPr id="4" name="Kuva 3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399625FB-87D0-02A0-F292-E3F7BE23D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90" y="2661003"/>
            <a:ext cx="11862819" cy="83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4826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8C1974BA-77E5-9D3A-4483-80F82F19A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-19670" y="6866942"/>
            <a:ext cx="12192006" cy="684905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964FC0A0-130A-23B8-5A09-357F4136E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/>
        </p:blipFill>
        <p:spPr>
          <a:xfrm>
            <a:off x="0" y="0"/>
            <a:ext cx="12192000" cy="6851292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947646D-D45C-16D9-90A3-8115396B6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/>
        </p:blipFill>
        <p:spPr>
          <a:xfrm>
            <a:off x="12191999" y="0"/>
            <a:ext cx="12191998" cy="685129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EB030A84-F29F-BC96-4031-D398C3C42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/>
        </p:blipFill>
        <p:spPr>
          <a:xfrm>
            <a:off x="12192004" y="6875884"/>
            <a:ext cx="12191996" cy="6849058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35AA9EE6-99B0-B572-8BD4-773C9E5DB43E}"/>
              </a:ext>
            </a:extLst>
          </p:cNvPr>
          <p:cNvCxnSpPr/>
          <p:nvPr/>
        </p:nvCxnSpPr>
        <p:spPr>
          <a:xfrm>
            <a:off x="12192000" y="0"/>
            <a:ext cx="0" cy="1371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ED63F8C5-71CC-0927-58C3-7E7448C97BAD}"/>
              </a:ext>
            </a:extLst>
          </p:cNvPr>
          <p:cNvCxnSpPr>
            <a:cxnSpLocks/>
          </p:cNvCxnSpPr>
          <p:nvPr/>
        </p:nvCxnSpPr>
        <p:spPr>
          <a:xfrm flipV="1">
            <a:off x="0" y="6855764"/>
            <a:ext cx="24344672" cy="2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Kuva 6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63E69CF5-F05C-7304-E411-4DA49CD03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4" y="12427307"/>
            <a:ext cx="2147526" cy="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24168-5825-6A5D-451D-986B663B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1F0B66A8-F0D3-4290-66C6-0F3B219CE244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JTP52619.jpg">
            <a:extLst>
              <a:ext uri="{FF2B5EF4-FFF2-40B4-BE49-F238E27FC236}">
                <a16:creationId xmlns:a16="http://schemas.microsoft.com/office/drawing/2014/main" id="{7F7AC736-2888-8AE0-BB84-2F55E776C8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241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299358F-7F2B-B4ED-B826-024C35D9CA87}"/>
              </a:ext>
            </a:extLst>
          </p:cNvPr>
          <p:cNvSpPr txBox="1"/>
          <p:nvPr/>
        </p:nvSpPr>
        <p:spPr>
          <a:xfrm>
            <a:off x="658368" y="766404"/>
            <a:ext cx="9820656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0" i="0" u="none" strike="noStrike" kern="0" cap="none" spc="0" normalizeH="0" baseline="0" noProof="0" dirty="0">
                <a:ln>
                  <a:noFill/>
                </a:ln>
                <a:solidFill>
                  <a:srgbClr val="FDFF32"/>
                </a:solidFill>
                <a:effectLst/>
                <a:uLnTx/>
                <a:uFillTx/>
                <a:latin typeface="Euclid Circular A Bold" panose="020B0804000000000000" pitchFamily="34" charset="0"/>
                <a:cs typeface="Arial"/>
                <a:sym typeface="Space Grotesk Regular"/>
              </a:rPr>
              <a:t>Octacell </a:t>
            </a:r>
            <a:r>
              <a:rPr kumimoji="0" lang="fi-FI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DFF32"/>
                </a:solidFill>
                <a:effectLst/>
                <a:uLnTx/>
                <a:uFillTx/>
                <a:latin typeface="Euclid Circular A Bold" panose="020B0804000000000000" pitchFamily="34" charset="0"/>
                <a:cs typeface="Arial"/>
                <a:sym typeface="Space Grotesk Regular"/>
              </a:rPr>
              <a:t>mötesrum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rgbClr val="FDFF32"/>
              </a:solidFill>
              <a:effectLst/>
              <a:uLnTx/>
              <a:uFillTx/>
              <a:latin typeface="Euclid Circular A Bold" panose="020B0804000000000000" pitchFamily="34" charset="0"/>
              <a:cs typeface="Arial"/>
              <a:sym typeface="Space Grotesk Regular"/>
            </a:endParaRPr>
          </a:p>
        </p:txBody>
      </p:sp>
      <p:pic>
        <p:nvPicPr>
          <p:cNvPr id="6" name="Kuva 5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5BBFECF7-4112-EE83-9982-F9432D85F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" y="12435048"/>
            <a:ext cx="2157985" cy="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019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DD213-14A6-931C-6581-09EE0B658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X1 (1,1 m²)">
            <a:extLst>
              <a:ext uri="{FF2B5EF4-FFF2-40B4-BE49-F238E27FC236}">
                <a16:creationId xmlns:a16="http://schemas.microsoft.com/office/drawing/2014/main" id="{0A510011-7D77-5174-E00C-292B17229ABA}"/>
              </a:ext>
            </a:extLst>
          </p:cNvPr>
          <p:cNvSpPr txBox="1"/>
          <p:nvPr/>
        </p:nvSpPr>
        <p:spPr>
          <a:xfrm>
            <a:off x="1432584" y="1817767"/>
            <a:ext cx="494112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X1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7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Mötesrum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två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personer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22" name="1X1 (1,1 m²)">
            <a:extLst>
              <a:ext uri="{FF2B5EF4-FFF2-40B4-BE49-F238E27FC236}">
                <a16:creationId xmlns:a16="http://schemas.microsoft.com/office/drawing/2014/main" id="{7A2E4CC1-8B4C-DB58-BCFD-DCC8A6F9C64D}"/>
              </a:ext>
            </a:extLst>
          </p:cNvPr>
          <p:cNvSpPr txBox="1"/>
          <p:nvPr/>
        </p:nvSpPr>
        <p:spPr>
          <a:xfrm>
            <a:off x="9676584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Mötesrum för två till fyra personer</a:t>
            </a:r>
          </a:p>
        </p:txBody>
      </p:sp>
      <p:sp>
        <p:nvSpPr>
          <p:cNvPr id="23" name="1X1 (1,1 m²)">
            <a:extLst>
              <a:ext uri="{FF2B5EF4-FFF2-40B4-BE49-F238E27FC236}">
                <a16:creationId xmlns:a16="http://schemas.microsoft.com/office/drawing/2014/main" id="{875201B7-8303-DE25-0E92-2D2051B3252D}"/>
              </a:ext>
            </a:extLst>
          </p:cNvPr>
          <p:cNvSpPr txBox="1"/>
          <p:nvPr/>
        </p:nvSpPr>
        <p:spPr>
          <a:xfrm>
            <a:off x="17958618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6,8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Mötesrum för fyra till fem personer</a:t>
            </a:r>
          </a:p>
        </p:txBody>
      </p:sp>
      <p:cxnSp>
        <p:nvCxnSpPr>
          <p:cNvPr id="26" name="Suora yhdysviiva 25">
            <a:extLst>
              <a:ext uri="{FF2B5EF4-FFF2-40B4-BE49-F238E27FC236}">
                <a16:creationId xmlns:a16="http://schemas.microsoft.com/office/drawing/2014/main" id="{8B06C4AB-4D4E-79D6-78FA-CA0E471C49DD}"/>
              </a:ext>
            </a:extLst>
          </p:cNvPr>
          <p:cNvCxnSpPr/>
          <p:nvPr/>
        </p:nvCxnSpPr>
        <p:spPr>
          <a:xfrm>
            <a:off x="16516056" y="1804995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F752EC03-9462-29B8-DC5D-8BD3A7823F42}"/>
              </a:ext>
            </a:extLst>
          </p:cNvPr>
          <p:cNvCxnSpPr/>
          <p:nvPr/>
        </p:nvCxnSpPr>
        <p:spPr>
          <a:xfrm>
            <a:off x="7867930" y="1817767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Ulkomitat: L x S x K 1050 x 1050 x 2250">
            <a:extLst>
              <a:ext uri="{FF2B5EF4-FFF2-40B4-BE49-F238E27FC236}">
                <a16:creationId xmlns:a16="http://schemas.microsoft.com/office/drawing/2014/main" id="{039E93DC-8A17-C78F-9578-524400787C93}"/>
              </a:ext>
            </a:extLst>
          </p:cNvPr>
          <p:cNvSpPr txBox="1"/>
          <p:nvPr/>
        </p:nvSpPr>
        <p:spPr>
          <a:xfrm>
            <a:off x="1499892" y="11179982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1050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700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260 kg/m2</a:t>
            </a:r>
          </a:p>
        </p:txBody>
      </p:sp>
      <p:sp>
        <p:nvSpPr>
          <p:cNvPr id="29" name="Ulkomitat: L x S x K 1050 x 1050 x 2250">
            <a:extLst>
              <a:ext uri="{FF2B5EF4-FFF2-40B4-BE49-F238E27FC236}">
                <a16:creationId xmlns:a16="http://schemas.microsoft.com/office/drawing/2014/main" id="{9DBFE922-B958-A282-18C0-5FBBDB301EA8}"/>
              </a:ext>
            </a:extLst>
          </p:cNvPr>
          <p:cNvSpPr txBox="1"/>
          <p:nvPr/>
        </p:nvSpPr>
        <p:spPr>
          <a:xfrm>
            <a:off x="9786659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860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180 kg/m2</a:t>
            </a:r>
          </a:p>
        </p:txBody>
      </p:sp>
      <p:sp>
        <p:nvSpPr>
          <p:cNvPr id="30" name="Ulkomitat: L x S x K 1050 x 1050 x 2250">
            <a:extLst>
              <a:ext uri="{FF2B5EF4-FFF2-40B4-BE49-F238E27FC236}">
                <a16:creationId xmlns:a16="http://schemas.microsoft.com/office/drawing/2014/main" id="{28020C2A-35C8-0886-4785-7C81A2FD8AA4}"/>
              </a:ext>
            </a:extLst>
          </p:cNvPr>
          <p:cNvSpPr txBox="1"/>
          <p:nvPr/>
        </p:nvSpPr>
        <p:spPr>
          <a:xfrm>
            <a:off x="18068696" y="11179982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1000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147 kg/m2</a:t>
            </a:r>
          </a:p>
        </p:txBody>
      </p:sp>
      <p:sp>
        <p:nvSpPr>
          <p:cNvPr id="34" name="Puhelin- ja videoneuvottelutilat">
            <a:extLst>
              <a:ext uri="{FF2B5EF4-FFF2-40B4-BE49-F238E27FC236}">
                <a16:creationId xmlns:a16="http://schemas.microsoft.com/office/drawing/2014/main" id="{079739C6-876F-79C4-0D1C-F5E4A8BC1A69}"/>
              </a:ext>
            </a:extLst>
          </p:cNvPr>
          <p:cNvSpPr txBox="1">
            <a:spLocks/>
          </p:cNvSpPr>
          <p:nvPr/>
        </p:nvSpPr>
        <p:spPr>
          <a:xfrm>
            <a:off x="652824" y="456812"/>
            <a:ext cx="8795885" cy="687368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Mötesrum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" panose="020B0504000000000000" pitchFamily="34" charset="77"/>
              <a:sym typeface="Neue Machina Regular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3518A49-E01E-9A70-962D-8A9CE6828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4445" r="3210" b="10370"/>
          <a:stretch>
            <a:fillRect/>
          </a:stretch>
        </p:blipFill>
        <p:spPr bwMode="auto">
          <a:xfrm rot="5400000">
            <a:off x="19126838" y="8447745"/>
            <a:ext cx="2694381" cy="27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9065FF2-A9EA-F4B2-608F-E42DE626F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0" t="2345" r="14691" b="8519"/>
          <a:stretch>
            <a:fillRect/>
          </a:stretch>
        </p:blipFill>
        <p:spPr bwMode="auto">
          <a:xfrm rot="5400000">
            <a:off x="10988402" y="8218721"/>
            <a:ext cx="2407181" cy="33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50870E-110A-7C56-EE60-6F16B63E1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8" t="3237" r="28175" b="8735"/>
          <a:stretch>
            <a:fillRect/>
          </a:stretch>
        </p:blipFill>
        <p:spPr bwMode="auto">
          <a:xfrm rot="5400000">
            <a:off x="2960552" y="7820820"/>
            <a:ext cx="1869590" cy="432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92F3497-DA2D-6956-1075-AAD71D161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3765" y="3595099"/>
            <a:ext cx="5520526" cy="473455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84F6456-57B0-96BB-2BDE-2AACC3E9F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836" y="3595099"/>
            <a:ext cx="5122328" cy="4866213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BFAF1FD-9F23-F4E0-CB2F-38BEA822D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799" y="3751751"/>
            <a:ext cx="5047564" cy="48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668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F3B22-F079-96D1-FB3D-56E63D943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X1 (1,1 m²)">
            <a:extLst>
              <a:ext uri="{FF2B5EF4-FFF2-40B4-BE49-F238E27FC236}">
                <a16:creationId xmlns:a16="http://schemas.microsoft.com/office/drawing/2014/main" id="{0BEBEDCB-D55A-2C33-D046-CEB2FF38EA1E}"/>
              </a:ext>
            </a:extLst>
          </p:cNvPr>
          <p:cNvSpPr txBox="1"/>
          <p:nvPr/>
        </p:nvSpPr>
        <p:spPr>
          <a:xfrm>
            <a:off x="1460980" y="1799478"/>
            <a:ext cx="49241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10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Mötesrum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sex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personer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22" name="1X1 (1,1 m²)">
            <a:extLst>
              <a:ext uri="{FF2B5EF4-FFF2-40B4-BE49-F238E27FC236}">
                <a16:creationId xmlns:a16="http://schemas.microsoft.com/office/drawing/2014/main" id="{E723D057-9EF5-C901-8A32-199A6471BA0D}"/>
              </a:ext>
            </a:extLst>
          </p:cNvPr>
          <p:cNvSpPr txBox="1"/>
          <p:nvPr/>
        </p:nvSpPr>
        <p:spPr>
          <a:xfrm>
            <a:off x="9676584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11,5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Mötesrum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sex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personer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23" name="1X1 (1,1 m²)">
            <a:extLst>
              <a:ext uri="{FF2B5EF4-FFF2-40B4-BE49-F238E27FC236}">
                <a16:creationId xmlns:a16="http://schemas.microsoft.com/office/drawing/2014/main" id="{564F859B-645D-EBF7-4056-DE479D2EFE4B}"/>
              </a:ext>
            </a:extLst>
          </p:cNvPr>
          <p:cNvSpPr txBox="1"/>
          <p:nvPr/>
        </p:nvSpPr>
        <p:spPr>
          <a:xfrm>
            <a:off x="17958618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5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14,1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Mötesrum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åtta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personer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cxnSp>
        <p:nvCxnSpPr>
          <p:cNvPr id="26" name="Suora yhdysviiva 25">
            <a:extLst>
              <a:ext uri="{FF2B5EF4-FFF2-40B4-BE49-F238E27FC236}">
                <a16:creationId xmlns:a16="http://schemas.microsoft.com/office/drawing/2014/main" id="{3F309C81-98F1-1C3D-E5BD-5F8A25948955}"/>
              </a:ext>
            </a:extLst>
          </p:cNvPr>
          <p:cNvCxnSpPr/>
          <p:nvPr/>
        </p:nvCxnSpPr>
        <p:spPr>
          <a:xfrm>
            <a:off x="16516056" y="1804995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23A0B972-5CCD-971D-F108-C5182699DC30}"/>
              </a:ext>
            </a:extLst>
          </p:cNvPr>
          <p:cNvCxnSpPr/>
          <p:nvPr/>
        </p:nvCxnSpPr>
        <p:spPr>
          <a:xfrm>
            <a:off x="7867930" y="1817767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Ulkomitat: L x S x K 1050 x 1050 x 2250">
            <a:extLst>
              <a:ext uri="{FF2B5EF4-FFF2-40B4-BE49-F238E27FC236}">
                <a16:creationId xmlns:a16="http://schemas.microsoft.com/office/drawing/2014/main" id="{63DAFDB4-6983-70FB-9E5D-654BC61CEAE2}"/>
              </a:ext>
            </a:extLst>
          </p:cNvPr>
          <p:cNvSpPr txBox="1"/>
          <p:nvPr/>
        </p:nvSpPr>
        <p:spPr>
          <a:xfrm>
            <a:off x="1523131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3390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2610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1170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117 kg/m2</a:t>
            </a:r>
          </a:p>
        </p:txBody>
      </p:sp>
      <p:sp>
        <p:nvSpPr>
          <p:cNvPr id="29" name="Ulkomitat: L x S x K 1050 x 1050 x 2250">
            <a:extLst>
              <a:ext uri="{FF2B5EF4-FFF2-40B4-BE49-F238E27FC236}">
                <a16:creationId xmlns:a16="http://schemas.microsoft.com/office/drawing/2014/main" id="{964602FF-1598-73AC-B74F-CB0BF97B5D10}"/>
              </a:ext>
            </a:extLst>
          </p:cNvPr>
          <p:cNvSpPr txBox="1"/>
          <p:nvPr/>
        </p:nvSpPr>
        <p:spPr>
          <a:xfrm>
            <a:off x="9786659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1400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122 kg/m2</a:t>
            </a:r>
          </a:p>
        </p:txBody>
      </p:sp>
      <p:sp>
        <p:nvSpPr>
          <p:cNvPr id="30" name="Ulkomitat: L x S x K 1050 x 1050 x 2250">
            <a:extLst>
              <a:ext uri="{FF2B5EF4-FFF2-40B4-BE49-F238E27FC236}">
                <a16:creationId xmlns:a16="http://schemas.microsoft.com/office/drawing/2014/main" id="{31A94F71-A2FC-E841-C656-381F9996B3A8}"/>
              </a:ext>
            </a:extLst>
          </p:cNvPr>
          <p:cNvSpPr txBox="1"/>
          <p:nvPr/>
        </p:nvSpPr>
        <p:spPr>
          <a:xfrm>
            <a:off x="18068696" y="11179982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4170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1630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116 kg/m2</a:t>
            </a:r>
          </a:p>
        </p:txBody>
      </p:sp>
      <p:sp>
        <p:nvSpPr>
          <p:cNvPr id="34" name="Puhelin- ja videoneuvottelutilat">
            <a:extLst>
              <a:ext uri="{FF2B5EF4-FFF2-40B4-BE49-F238E27FC236}">
                <a16:creationId xmlns:a16="http://schemas.microsoft.com/office/drawing/2014/main" id="{917ED60F-4C35-DB57-0FA2-8C3F0572627F}"/>
              </a:ext>
            </a:extLst>
          </p:cNvPr>
          <p:cNvSpPr txBox="1">
            <a:spLocks/>
          </p:cNvSpPr>
          <p:nvPr/>
        </p:nvSpPr>
        <p:spPr>
          <a:xfrm>
            <a:off x="652824" y="456812"/>
            <a:ext cx="8795885" cy="687368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Mötesrum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" panose="020B0504000000000000" pitchFamily="34" charset="77"/>
              <a:sym typeface="Neue Machina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C7B91-5524-0135-0117-C4AF0EDAE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11481" r="3006" b="18586"/>
          <a:stretch>
            <a:fillRect/>
          </a:stretch>
        </p:blipFill>
        <p:spPr bwMode="auto">
          <a:xfrm>
            <a:off x="18527725" y="7975182"/>
            <a:ext cx="3892605" cy="317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9EA89F6-78B5-F0AB-E247-02518AEDC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5726" r="5705" b="9488"/>
          <a:stretch>
            <a:fillRect/>
          </a:stretch>
        </p:blipFill>
        <p:spPr bwMode="auto">
          <a:xfrm>
            <a:off x="10662737" y="8011489"/>
            <a:ext cx="3058526" cy="31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41632F7-4B6E-0AB5-BB82-12D96F2A2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13066" r="3006" b="18398"/>
          <a:stretch>
            <a:fillRect/>
          </a:stretch>
        </p:blipFill>
        <p:spPr bwMode="auto">
          <a:xfrm>
            <a:off x="2221392" y="8288328"/>
            <a:ext cx="3413403" cy="262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58497265-A165-0656-EDF2-33B8951A2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5046" y="3376742"/>
            <a:ext cx="6837961" cy="437853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1641B89-FE89-F56F-2298-2A9021A34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660" y="3486765"/>
            <a:ext cx="7078665" cy="415848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44797A9-2E05-7E0B-A182-34AF84390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129" y="3298152"/>
            <a:ext cx="5647233" cy="45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006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53AE7-AAC6-4770-95B8-F72313DF2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5479BD9A-2069-A88D-CA21-F53CC3272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-19670" y="6866942"/>
            <a:ext cx="12192006" cy="684905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9DC1D4D-453B-3FD7-9600-185A53399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/>
        </p:blipFill>
        <p:spPr>
          <a:xfrm>
            <a:off x="0" y="0"/>
            <a:ext cx="12192000" cy="6851292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ED88CDCB-0E87-8378-E883-E01CB9544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/>
        </p:blipFill>
        <p:spPr>
          <a:xfrm>
            <a:off x="12191999" y="0"/>
            <a:ext cx="12191998" cy="685129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12BFD1C4-AC16-58EF-6122-4807CB8A2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/>
        </p:blipFill>
        <p:spPr>
          <a:xfrm>
            <a:off x="12192004" y="6875884"/>
            <a:ext cx="12191996" cy="6849058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3B141C59-05BF-7617-96A0-F2A7A2009171}"/>
              </a:ext>
            </a:extLst>
          </p:cNvPr>
          <p:cNvCxnSpPr/>
          <p:nvPr/>
        </p:nvCxnSpPr>
        <p:spPr>
          <a:xfrm>
            <a:off x="12192000" y="0"/>
            <a:ext cx="0" cy="1371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B78BA634-D168-8115-25DE-2E96EB2D84A3}"/>
              </a:ext>
            </a:extLst>
          </p:cNvPr>
          <p:cNvCxnSpPr>
            <a:cxnSpLocks/>
          </p:cNvCxnSpPr>
          <p:nvPr/>
        </p:nvCxnSpPr>
        <p:spPr>
          <a:xfrm flipV="1">
            <a:off x="0" y="6855764"/>
            <a:ext cx="24344672" cy="2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A758101F-09EC-FA81-4FFE-4C5E9C0C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4" y="12427307"/>
            <a:ext cx="2147526" cy="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B9D60-608B-ED77-BA6B-F5296BEA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CB3C5F18-DB08-D720-8F49-1A267D6DE78F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JTP52619.jpg">
            <a:extLst>
              <a:ext uri="{FF2B5EF4-FFF2-40B4-BE49-F238E27FC236}">
                <a16:creationId xmlns:a16="http://schemas.microsoft.com/office/drawing/2014/main" id="{4C3544B2-C1A6-014E-743B-0443D2A88E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241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88652D5-F07C-54DD-5044-2446C4FAD113}"/>
              </a:ext>
            </a:extLst>
          </p:cNvPr>
          <p:cNvSpPr txBox="1"/>
          <p:nvPr/>
        </p:nvSpPr>
        <p:spPr>
          <a:xfrm>
            <a:off x="658368" y="766404"/>
            <a:ext cx="11119104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0" i="0" u="none" strike="noStrike" kern="0" cap="none" spc="0" normalizeH="0" baseline="0" noProof="0" dirty="0">
                <a:ln>
                  <a:noFill/>
                </a:ln>
                <a:solidFill>
                  <a:srgbClr val="FDFF32"/>
                </a:solidFill>
                <a:effectLst/>
                <a:uLnTx/>
                <a:uFillTx/>
                <a:latin typeface="Euclid Circular A Bold" panose="020B0804000000000000" pitchFamily="34" charset="0"/>
                <a:cs typeface="Arial"/>
                <a:sym typeface="Space Grotesk Regular"/>
              </a:rPr>
              <a:t>Octacell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DFF32"/>
                </a:solidFill>
                <a:effectLst/>
                <a:uLnTx/>
                <a:uFillTx/>
                <a:latin typeface="Euclid Circular A Bold" panose="020B0804000000000000" pitchFamily="34" charset="0"/>
                <a:cs typeface="Arial"/>
                <a:sym typeface="Space Grotesk Regular"/>
              </a:rPr>
              <a:t>arbetsrum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rgbClr val="FDFF32"/>
              </a:solidFill>
              <a:effectLst/>
              <a:uLnTx/>
              <a:uFillTx/>
              <a:latin typeface="Euclid Circular A Bold" panose="020B0804000000000000" pitchFamily="34" charset="0"/>
              <a:cs typeface="Arial"/>
              <a:sym typeface="Space Grotesk Regular"/>
            </a:endParaRPr>
          </a:p>
        </p:txBody>
      </p:sp>
      <p:pic>
        <p:nvPicPr>
          <p:cNvPr id="6" name="Kuva 5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94DCDF0D-D993-9945-D2E3-39E47F7B7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" y="12435048"/>
            <a:ext cx="2157985" cy="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15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0198D-AD98-C5E4-BC17-D92971D8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9376A993-56B7-17FC-448F-550D68203320}"/>
              </a:ext>
            </a:extLst>
          </p:cNvPr>
          <p:cNvCxnSpPr/>
          <p:nvPr/>
        </p:nvCxnSpPr>
        <p:spPr>
          <a:xfrm>
            <a:off x="16516056" y="1804995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4E39EE48-155C-750E-F382-762A7D96B0E8}"/>
              </a:ext>
            </a:extLst>
          </p:cNvPr>
          <p:cNvCxnSpPr/>
          <p:nvPr/>
        </p:nvCxnSpPr>
        <p:spPr>
          <a:xfrm>
            <a:off x="7867930" y="1817767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Puhelin- ja videoneuvottelutilat">
            <a:extLst>
              <a:ext uri="{FF2B5EF4-FFF2-40B4-BE49-F238E27FC236}">
                <a16:creationId xmlns:a16="http://schemas.microsoft.com/office/drawing/2014/main" id="{BD21B001-7389-4DA1-EA5E-1641EB5D70BD}"/>
              </a:ext>
            </a:extLst>
          </p:cNvPr>
          <p:cNvSpPr txBox="1">
            <a:spLocks/>
          </p:cNvSpPr>
          <p:nvPr/>
        </p:nvSpPr>
        <p:spPr>
          <a:xfrm>
            <a:off x="652824" y="456812"/>
            <a:ext cx="8795885" cy="687368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800" b="1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Arbetsrum för en person</a:t>
            </a:r>
          </a:p>
        </p:txBody>
      </p:sp>
      <p:sp>
        <p:nvSpPr>
          <p:cNvPr id="13" name="1X1 (1,1 m²)">
            <a:extLst>
              <a:ext uri="{FF2B5EF4-FFF2-40B4-BE49-F238E27FC236}">
                <a16:creationId xmlns:a16="http://schemas.microsoft.com/office/drawing/2014/main" id="{55B085AB-78FF-3451-549E-6890CB51B5C2}"/>
              </a:ext>
            </a:extLst>
          </p:cNvPr>
          <p:cNvSpPr txBox="1"/>
          <p:nvPr/>
        </p:nvSpPr>
        <p:spPr>
          <a:xfrm>
            <a:off x="1501218" y="1817767"/>
            <a:ext cx="481066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Arbetsrum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en person</a:t>
            </a:r>
          </a:p>
        </p:txBody>
      </p:sp>
      <p:sp>
        <p:nvSpPr>
          <p:cNvPr id="14" name="Ulkomitat: L x S x K 1050 x 1050 x 2250">
            <a:extLst>
              <a:ext uri="{FF2B5EF4-FFF2-40B4-BE49-F238E27FC236}">
                <a16:creationId xmlns:a16="http://schemas.microsoft.com/office/drawing/2014/main" id="{A42BE01F-742D-4846-5FF8-4B21E20C86DB}"/>
              </a:ext>
            </a:extLst>
          </p:cNvPr>
          <p:cNvSpPr txBox="1"/>
          <p:nvPr/>
        </p:nvSpPr>
        <p:spPr>
          <a:xfrm>
            <a:off x="1501218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1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700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206 kg/m2</a:t>
            </a:r>
          </a:p>
        </p:txBody>
      </p:sp>
      <p:sp>
        <p:nvSpPr>
          <p:cNvPr id="22" name="1X1 (1,1 m²)">
            <a:extLst>
              <a:ext uri="{FF2B5EF4-FFF2-40B4-BE49-F238E27FC236}">
                <a16:creationId xmlns:a16="http://schemas.microsoft.com/office/drawing/2014/main" id="{D6C7A3A4-09A5-D49C-29BA-DA306F43FB80}"/>
              </a:ext>
            </a:extLst>
          </p:cNvPr>
          <p:cNvSpPr txBox="1"/>
          <p:nvPr/>
        </p:nvSpPr>
        <p:spPr>
          <a:xfrm>
            <a:off x="9676584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Arbetsrum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en person</a:t>
            </a:r>
          </a:p>
        </p:txBody>
      </p:sp>
      <p:sp>
        <p:nvSpPr>
          <p:cNvPr id="23" name="1X1 (1,1 m²)">
            <a:extLst>
              <a:ext uri="{FF2B5EF4-FFF2-40B4-BE49-F238E27FC236}">
                <a16:creationId xmlns:a16="http://schemas.microsoft.com/office/drawing/2014/main" id="{5F61443D-160D-9236-C158-17FA1A230C8D}"/>
              </a:ext>
            </a:extLst>
          </p:cNvPr>
          <p:cNvSpPr txBox="1"/>
          <p:nvPr/>
        </p:nvSpPr>
        <p:spPr>
          <a:xfrm>
            <a:off x="17976906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6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Grotesk Regular"/>
                <a:cs typeface="Space Grotesk Regular"/>
                <a:sym typeface="Space Grotesk Regular"/>
              </a:rPr>
              <a:t>Arbetsrum för en person</a:t>
            </a:r>
          </a:p>
        </p:txBody>
      </p:sp>
      <p:sp>
        <p:nvSpPr>
          <p:cNvPr id="24" name="Ulkomitat: L x S x K 1050 x 1050 x 2250">
            <a:extLst>
              <a:ext uri="{FF2B5EF4-FFF2-40B4-BE49-F238E27FC236}">
                <a16:creationId xmlns:a16="http://schemas.microsoft.com/office/drawing/2014/main" id="{237D2A0D-8EFD-8294-FF51-701419D6A75E}"/>
              </a:ext>
            </a:extLst>
          </p:cNvPr>
          <p:cNvSpPr txBox="1"/>
          <p:nvPr/>
        </p:nvSpPr>
        <p:spPr>
          <a:xfrm>
            <a:off x="9786659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1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860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180 kg/m2</a:t>
            </a:r>
          </a:p>
        </p:txBody>
      </p:sp>
      <p:sp>
        <p:nvSpPr>
          <p:cNvPr id="25" name="Ulkomitat: L x S x K 1050 x 1050 x 2250">
            <a:extLst>
              <a:ext uri="{FF2B5EF4-FFF2-40B4-BE49-F238E27FC236}">
                <a16:creationId xmlns:a16="http://schemas.microsoft.com/office/drawing/2014/main" id="{50101DC9-8B56-0116-5618-30407F69BC7D}"/>
              </a:ext>
            </a:extLst>
          </p:cNvPr>
          <p:cNvSpPr txBox="1"/>
          <p:nvPr/>
        </p:nvSpPr>
        <p:spPr>
          <a:xfrm>
            <a:off x="18068696" y="11179982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2610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1000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147 kg/m2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4BE3DED3-FDE7-D1B1-D9B1-6024F6CA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852" r="2593" b="13067"/>
          <a:stretch>
            <a:fillRect/>
          </a:stretch>
        </p:blipFill>
        <p:spPr bwMode="auto">
          <a:xfrm>
            <a:off x="19202808" y="8524318"/>
            <a:ext cx="2542443" cy="25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5CF7FB-F1DB-C829-97F4-70F31B44A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1235" r="12839" b="10370"/>
          <a:stretch>
            <a:fillRect/>
          </a:stretch>
        </p:blipFill>
        <p:spPr bwMode="auto">
          <a:xfrm rot="16200000">
            <a:off x="10942918" y="7998081"/>
            <a:ext cx="2498151" cy="349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A9EF52-D95B-AAD9-F3D2-229283B11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2221" r="1358" b="13066"/>
          <a:stretch>
            <a:fillRect/>
          </a:stretch>
        </p:blipFill>
        <p:spPr bwMode="auto">
          <a:xfrm>
            <a:off x="2660253" y="8524318"/>
            <a:ext cx="2485973" cy="24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446FBDD-5EA3-A0D0-0108-5B4080164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3152" y="3342917"/>
            <a:ext cx="6141754" cy="469881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1419199-C26D-5E65-3DF9-99414FD0F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0127" y="3535228"/>
            <a:ext cx="5083745" cy="475693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2C5E0AA-0BBF-AE37-BF46-5114B176D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258" y="3767390"/>
            <a:ext cx="3983962" cy="45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60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BDED7-40A5-747D-1542-5668EB028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85AD5D34-458A-CD6B-6A72-554D221D5A56}"/>
              </a:ext>
            </a:extLst>
          </p:cNvPr>
          <p:cNvCxnSpPr/>
          <p:nvPr/>
        </p:nvCxnSpPr>
        <p:spPr>
          <a:xfrm>
            <a:off x="16516056" y="1804995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66C42A14-01D0-574F-DA1C-582077A42C6A}"/>
              </a:ext>
            </a:extLst>
          </p:cNvPr>
          <p:cNvCxnSpPr/>
          <p:nvPr/>
        </p:nvCxnSpPr>
        <p:spPr>
          <a:xfrm>
            <a:off x="7867930" y="1817767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Puhelin- ja videoneuvottelutilat">
            <a:extLst>
              <a:ext uri="{FF2B5EF4-FFF2-40B4-BE49-F238E27FC236}">
                <a16:creationId xmlns:a16="http://schemas.microsoft.com/office/drawing/2014/main" id="{504266DF-F007-2EF1-6F6A-964D82419A4C}"/>
              </a:ext>
            </a:extLst>
          </p:cNvPr>
          <p:cNvSpPr txBox="1">
            <a:spLocks/>
          </p:cNvSpPr>
          <p:nvPr/>
        </p:nvSpPr>
        <p:spPr>
          <a:xfrm>
            <a:off x="652824" y="456812"/>
            <a:ext cx="8795885" cy="687368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Delat</a:t>
            </a:r>
            <a:r>
              <a:rPr kumimoji="0" lang="fi-FI" sz="3800" b="1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 </a:t>
            </a: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arbetsrum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" panose="020B0504000000000000" pitchFamily="34" charset="77"/>
              <a:sym typeface="Neue Machina Regular"/>
            </a:endParaRPr>
          </a:p>
        </p:txBody>
      </p:sp>
      <p:sp>
        <p:nvSpPr>
          <p:cNvPr id="13" name="1X1 (1,1 m²)">
            <a:extLst>
              <a:ext uri="{FF2B5EF4-FFF2-40B4-BE49-F238E27FC236}">
                <a16:creationId xmlns:a16="http://schemas.microsoft.com/office/drawing/2014/main" id="{E18B5D12-AAD7-3ECD-EB2A-B4E62141818B}"/>
              </a:ext>
            </a:extLst>
          </p:cNvPr>
          <p:cNvSpPr txBox="1"/>
          <p:nvPr/>
        </p:nvSpPr>
        <p:spPr>
          <a:xfrm>
            <a:off x="1501218" y="1817767"/>
            <a:ext cx="481066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6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Delat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arbetsrum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två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personer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14" name="Ulkomitat: L x S x K 1050 x 1050 x 2250">
            <a:extLst>
              <a:ext uri="{FF2B5EF4-FFF2-40B4-BE49-F238E27FC236}">
                <a16:creationId xmlns:a16="http://schemas.microsoft.com/office/drawing/2014/main" id="{DB927638-6A08-B2B1-27D0-A3E61CCF281A}"/>
              </a:ext>
            </a:extLst>
          </p:cNvPr>
          <p:cNvSpPr txBox="1"/>
          <p:nvPr/>
        </p:nvSpPr>
        <p:spPr>
          <a:xfrm>
            <a:off x="1501218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1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1000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161 kg/m2</a:t>
            </a:r>
          </a:p>
        </p:txBody>
      </p:sp>
      <p:sp>
        <p:nvSpPr>
          <p:cNvPr id="22" name="1X1 (1,1 m²)">
            <a:extLst>
              <a:ext uri="{FF2B5EF4-FFF2-40B4-BE49-F238E27FC236}">
                <a16:creationId xmlns:a16="http://schemas.microsoft.com/office/drawing/2014/main" id="{7ECC05DE-049D-06AA-B9E5-CD7DB4EC8BE6}"/>
              </a:ext>
            </a:extLst>
          </p:cNvPr>
          <p:cNvSpPr txBox="1"/>
          <p:nvPr/>
        </p:nvSpPr>
        <p:spPr>
          <a:xfrm>
            <a:off x="9676584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10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Delat arbetsrum för två personer</a:t>
            </a:r>
          </a:p>
        </p:txBody>
      </p:sp>
      <p:sp>
        <p:nvSpPr>
          <p:cNvPr id="23" name="1X1 (1,1 m²)">
            <a:extLst>
              <a:ext uri="{FF2B5EF4-FFF2-40B4-BE49-F238E27FC236}">
                <a16:creationId xmlns:a16="http://schemas.microsoft.com/office/drawing/2014/main" id="{DCDE27EB-5C0E-5910-4437-4B512C5A97C6}"/>
              </a:ext>
            </a:extLst>
          </p:cNvPr>
          <p:cNvSpPr txBox="1"/>
          <p:nvPr/>
        </p:nvSpPr>
        <p:spPr>
          <a:xfrm>
            <a:off x="17976906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11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5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Delat arbetsrum för tre personer</a:t>
            </a:r>
          </a:p>
        </p:txBody>
      </p:sp>
      <p:sp>
        <p:nvSpPr>
          <p:cNvPr id="24" name="Ulkomitat: L x S x K 1050 x 1050 x 2250">
            <a:extLst>
              <a:ext uri="{FF2B5EF4-FFF2-40B4-BE49-F238E27FC236}">
                <a16:creationId xmlns:a16="http://schemas.microsoft.com/office/drawing/2014/main" id="{EAE5560A-9CBE-C798-4A10-086CD8A78BBF}"/>
              </a:ext>
            </a:extLst>
          </p:cNvPr>
          <p:cNvSpPr txBox="1"/>
          <p:nvPr/>
        </p:nvSpPr>
        <p:spPr>
          <a:xfrm>
            <a:off x="9786659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1170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117 kg/m2</a:t>
            </a:r>
          </a:p>
        </p:txBody>
      </p:sp>
      <p:sp>
        <p:nvSpPr>
          <p:cNvPr id="25" name="Ulkomitat: L x S x K 1050 x 1050 x 2250">
            <a:extLst>
              <a:ext uri="{FF2B5EF4-FFF2-40B4-BE49-F238E27FC236}">
                <a16:creationId xmlns:a16="http://schemas.microsoft.com/office/drawing/2014/main" id="{3BCB2D51-74E8-68FB-3CA2-63545D451153}"/>
              </a:ext>
            </a:extLst>
          </p:cNvPr>
          <p:cNvSpPr txBox="1"/>
          <p:nvPr/>
        </p:nvSpPr>
        <p:spPr>
          <a:xfrm>
            <a:off x="18068696" y="11179982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3390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1400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122 kg/m2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8445B-A494-6125-37E6-E5FE4743E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6049" r="5185" b="9382"/>
          <a:stretch>
            <a:fillRect/>
          </a:stretch>
        </p:blipFill>
        <p:spPr bwMode="auto">
          <a:xfrm>
            <a:off x="19050148" y="8231613"/>
            <a:ext cx="2860378" cy="281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5157DD1-999D-3E7E-6A1C-ADEB90CFF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11381" r="1" b="19903"/>
          <a:stretch>
            <a:fillRect/>
          </a:stretch>
        </p:blipFill>
        <p:spPr bwMode="auto">
          <a:xfrm>
            <a:off x="10402021" y="8349715"/>
            <a:ext cx="3579944" cy="26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B0C6C2B-5C78-ACBC-BFBF-86B4186EF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2" t="1852" r="23035" b="5680"/>
          <a:stretch>
            <a:fillRect/>
          </a:stretch>
        </p:blipFill>
        <p:spPr bwMode="auto">
          <a:xfrm rot="16200000">
            <a:off x="2748622" y="7610345"/>
            <a:ext cx="2315867" cy="41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83AE1FE9-BCA2-7823-A21D-724BCC04E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8375" y="3549794"/>
            <a:ext cx="6991309" cy="4194785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D019B13-B5AC-E756-FB19-DC198CAAC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372" y="3549794"/>
            <a:ext cx="5987242" cy="462650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AF95336-CFF4-0B1E-C5C6-BCC1AC834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67" y="3843968"/>
            <a:ext cx="5812777" cy="40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0530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B6E33-2453-CDD0-131C-5BBECC27E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B821A838-9024-FA4D-C9DE-86CD44C0C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-19670" y="6866942"/>
            <a:ext cx="12192006" cy="684905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A162C158-BBBE-19A4-68D3-F4D8DF56F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 b="7874"/>
          <a:stretch/>
        </p:blipFill>
        <p:spPr>
          <a:xfrm>
            <a:off x="0" y="0"/>
            <a:ext cx="12192000" cy="6851292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1A38AA4-ED01-35E5-379C-3A43C4956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 b="7874"/>
          <a:stretch/>
        </p:blipFill>
        <p:spPr>
          <a:xfrm>
            <a:off x="12191999" y="0"/>
            <a:ext cx="12191998" cy="685129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D79ED44E-BF1C-0C65-7192-7783AA4FF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/>
        </p:blipFill>
        <p:spPr>
          <a:xfrm>
            <a:off x="12192004" y="6875884"/>
            <a:ext cx="12191996" cy="6849058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153E6B94-BE86-EB21-8E73-5EF63B1ECD92}"/>
              </a:ext>
            </a:extLst>
          </p:cNvPr>
          <p:cNvCxnSpPr/>
          <p:nvPr/>
        </p:nvCxnSpPr>
        <p:spPr>
          <a:xfrm>
            <a:off x="12192000" y="0"/>
            <a:ext cx="0" cy="1371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BBE2EF80-B15B-F3C1-3710-F57F462B135D}"/>
              </a:ext>
            </a:extLst>
          </p:cNvPr>
          <p:cNvCxnSpPr>
            <a:cxnSpLocks/>
          </p:cNvCxnSpPr>
          <p:nvPr/>
        </p:nvCxnSpPr>
        <p:spPr>
          <a:xfrm flipV="1">
            <a:off x="0" y="6855764"/>
            <a:ext cx="24344672" cy="2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21446A57-7CC9-6DD6-1ABD-CBDEEA01B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4" y="12427307"/>
            <a:ext cx="2147526" cy="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2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0DE55-E6E0-12B7-8C2F-C336F48A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3912AB8E-CD63-F8F1-BAC7-AFA5D6A48BE5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JTP52619.jpg">
            <a:extLst>
              <a:ext uri="{FF2B5EF4-FFF2-40B4-BE49-F238E27FC236}">
                <a16:creationId xmlns:a16="http://schemas.microsoft.com/office/drawing/2014/main" id="{619AE85F-8178-88FD-AD60-D78808586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241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E51C82A-77BE-F88F-56B2-58FCDBB15DDC}"/>
              </a:ext>
            </a:extLst>
          </p:cNvPr>
          <p:cNvSpPr txBox="1"/>
          <p:nvPr/>
        </p:nvSpPr>
        <p:spPr>
          <a:xfrm>
            <a:off x="658368" y="766404"/>
            <a:ext cx="11375136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kumimoji="0" lang="fi-FI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DFF32"/>
                </a:solidFill>
                <a:effectLst/>
                <a:uLnTx/>
                <a:uFillTx/>
                <a:latin typeface="Euclid Circular A Bold" panose="020B0804000000000000" pitchFamily="34" charset="0"/>
                <a:cs typeface="Arial"/>
                <a:sym typeface="Space Grotesk Regular"/>
              </a:rPr>
              <a:t>Octacell</a:t>
            </a:r>
            <a:r>
              <a:rPr kumimoji="0" lang="fi-FI" sz="8800" b="0" i="0" u="none" strike="noStrike" kern="0" cap="none" spc="0" normalizeH="0" baseline="0" noProof="0" dirty="0">
                <a:ln>
                  <a:noFill/>
                </a:ln>
                <a:solidFill>
                  <a:srgbClr val="FDFF32"/>
                </a:solidFill>
                <a:effectLst/>
                <a:uLnTx/>
                <a:uFillTx/>
                <a:latin typeface="Euclid Circular A Bold" panose="020B0804000000000000" pitchFamily="34" charset="0"/>
                <a:cs typeface="Arial"/>
                <a:sym typeface="Space Grotesk Regular"/>
              </a:rPr>
              <a:t> </a:t>
            </a:r>
            <a:r>
              <a:rPr lang="fi-FI" sz="8800" dirty="0" err="1">
                <a:solidFill>
                  <a:srgbClr val="FDFF32"/>
                </a:solidFill>
                <a:latin typeface="Euclid Circular A Bold" panose="020B0804000000000000" pitchFamily="34" charset="0"/>
              </a:rPr>
              <a:t>kundtjänstrum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rgbClr val="FDFF32"/>
              </a:solidFill>
              <a:effectLst/>
              <a:uLnTx/>
              <a:uFillTx/>
              <a:latin typeface="Euclid Circular A Bold" panose="020B0804000000000000" pitchFamily="34" charset="0"/>
              <a:cs typeface="Arial"/>
              <a:sym typeface="Space Grotesk Regular"/>
            </a:endParaRPr>
          </a:p>
        </p:txBody>
      </p:sp>
      <p:pic>
        <p:nvPicPr>
          <p:cNvPr id="6" name="Kuva 5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78492495-62F7-5EF3-7E86-13137BC8A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" y="12435048"/>
            <a:ext cx="2157985" cy="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463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C823-44E2-0D59-27BD-DBFAB9A4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CD5067CB-57CB-9A36-EC90-607B077C9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"/>
          <a:stretch/>
        </p:blipFill>
        <p:spPr>
          <a:xfrm>
            <a:off x="327594" y="2732819"/>
            <a:ext cx="11708779" cy="9365396"/>
          </a:xfrm>
          <a:prstGeom prst="rect">
            <a:avLst/>
          </a:prstGeom>
        </p:spPr>
      </p:pic>
      <p:pic>
        <p:nvPicPr>
          <p:cNvPr id="11" name="Picture Placeholder 17" descr="A black and yellow symbol&#10;&#10;AI-generated content may be incorrect.">
            <a:extLst>
              <a:ext uri="{FF2B5EF4-FFF2-40B4-BE49-F238E27FC236}">
                <a16:creationId xmlns:a16="http://schemas.microsoft.com/office/drawing/2014/main" id="{CA48770F-6156-9CD7-4204-523A1E01F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b="176"/>
          <a:stretch>
            <a:fillRect/>
          </a:stretch>
        </p:blipFill>
        <p:spPr>
          <a:xfrm>
            <a:off x="12690233" y="5481428"/>
            <a:ext cx="1209550" cy="1205548"/>
          </a:xfrm>
          <a:prstGeom prst="rect">
            <a:avLst/>
          </a:prstGeom>
        </p:spPr>
      </p:pic>
      <p:pic>
        <p:nvPicPr>
          <p:cNvPr id="12" name="Picture Placeholder 8" descr="A black arrow pointing to the left&#10;&#10;AI-generated content may be incorrect.">
            <a:extLst>
              <a:ext uri="{FF2B5EF4-FFF2-40B4-BE49-F238E27FC236}">
                <a16:creationId xmlns:a16="http://schemas.microsoft.com/office/drawing/2014/main" id="{7C7340AC-C72A-32B4-9855-EA1DD3AD0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>
            <a:fillRect/>
          </a:stretch>
        </p:blipFill>
        <p:spPr>
          <a:xfrm>
            <a:off x="12667476" y="7622706"/>
            <a:ext cx="1209550" cy="1205548"/>
          </a:xfrm>
          <a:prstGeom prst="rect">
            <a:avLst/>
          </a:prstGeom>
        </p:spPr>
      </p:pic>
      <p:pic>
        <p:nvPicPr>
          <p:cNvPr id="13" name="Picture Placeholder 12" descr="A black and yellow logo&#10;&#10;AI-generated content may be incorrect.">
            <a:extLst>
              <a:ext uri="{FF2B5EF4-FFF2-40B4-BE49-F238E27FC236}">
                <a16:creationId xmlns:a16="http://schemas.microsoft.com/office/drawing/2014/main" id="{83A15304-5425-21F5-3581-0EE3FBC3A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>
            <a:fillRect/>
          </a:stretch>
        </p:blipFill>
        <p:spPr>
          <a:xfrm>
            <a:off x="12645781" y="9763984"/>
            <a:ext cx="1209550" cy="1205548"/>
          </a:xfrm>
          <a:prstGeom prst="rect">
            <a:avLst/>
          </a:prstGeom>
        </p:spPr>
      </p:pic>
      <p:sp>
        <p:nvSpPr>
          <p:cNvPr id="8" name="Mikä Octacell?">
            <a:extLst>
              <a:ext uri="{FF2B5EF4-FFF2-40B4-BE49-F238E27FC236}">
                <a16:creationId xmlns:a16="http://schemas.microsoft.com/office/drawing/2014/main" id="{7645F8D3-ED7C-B0F2-137A-550896B1E8B1}"/>
              </a:ext>
            </a:extLst>
          </p:cNvPr>
          <p:cNvSpPr txBox="1">
            <a:spLocks/>
          </p:cNvSpPr>
          <p:nvPr/>
        </p:nvSpPr>
        <p:spPr>
          <a:xfrm>
            <a:off x="770624" y="918346"/>
            <a:ext cx="6720421" cy="1025922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0" cap="none" spc="0" normalizeH="0" baseline="0" noProof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Vad</a:t>
            </a:r>
            <a:r>
              <a:rPr kumimoji="0" lang="fi-FI" sz="6000" b="0" i="0" u="none" strike="noStrike" kern="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 </a:t>
            </a:r>
            <a:r>
              <a:rPr kumimoji="0" lang="fi-FI" sz="6000" b="0" i="0" u="none" strike="noStrike" kern="0" cap="none" spc="0" normalizeH="0" baseline="0" noProof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är</a:t>
            </a:r>
            <a:r>
              <a:rPr kumimoji="0" lang="fi-FI" sz="6000" b="0" i="0" u="none" strike="noStrike" kern="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 Octacell?</a:t>
            </a:r>
          </a:p>
        </p:txBody>
      </p:sp>
      <p:sp>
        <p:nvSpPr>
          <p:cNvPr id="9" name="Teemme työstä helpompaa muunneltavien äänieristettyjen työtilojen avulla.">
            <a:extLst>
              <a:ext uri="{FF2B5EF4-FFF2-40B4-BE49-F238E27FC236}">
                <a16:creationId xmlns:a16="http://schemas.microsoft.com/office/drawing/2014/main" id="{415DEC2D-0868-E715-0C3E-88AE0DEA6641}"/>
              </a:ext>
            </a:extLst>
          </p:cNvPr>
          <p:cNvSpPr txBox="1"/>
          <p:nvPr/>
        </p:nvSpPr>
        <p:spPr>
          <a:xfrm>
            <a:off x="12690233" y="2459018"/>
            <a:ext cx="1098863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52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Medium"/>
                <a:sym typeface="Space Grotesk Medium"/>
              </a:rPr>
              <a:t>Skalbara arbetsrum med branschledande ljudisolering</a:t>
            </a:r>
            <a:endParaRPr kumimoji="0" lang="fi-FI" sz="5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Medium"/>
              <a:sym typeface="Space Grotesk Medium"/>
            </a:endParaRPr>
          </a:p>
        </p:txBody>
      </p:sp>
      <p:sp>
        <p:nvSpPr>
          <p:cNvPr id="14" name="Kaikki Octacell–tilat valmistetaan samoista elementeistä.…">
            <a:extLst>
              <a:ext uri="{FF2B5EF4-FFF2-40B4-BE49-F238E27FC236}">
                <a16:creationId xmlns:a16="http://schemas.microsoft.com/office/drawing/2014/main" id="{A2DC8C00-13BE-F492-D24C-306B5A2B7474}"/>
              </a:ext>
            </a:extLst>
          </p:cNvPr>
          <p:cNvSpPr txBox="1"/>
          <p:nvPr/>
        </p:nvSpPr>
        <p:spPr>
          <a:xfrm>
            <a:off x="14141292" y="5481428"/>
            <a:ext cx="10073376" cy="548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/>
                <a:cs typeface="Space Grotesk Regular"/>
                <a:sym typeface="Space Grotesk Regular"/>
              </a:rPr>
              <a:t>Alla Octacell-utrymmen tillverkas av samma element</a:t>
            </a: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lang="sv-SE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/>
                <a:cs typeface="Space Grotesk Regular"/>
                <a:sym typeface="Space Grotesk Regular"/>
              </a:rPr>
              <a:t>När utrymmesbehoven förändras kan Octacell-utrymmet anpassas för att möta nya behov</a:t>
            </a:r>
          </a:p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/>
                <a:cs typeface="Space Grotesk Regular"/>
                <a:sym typeface="Space Grotesk Regular"/>
              </a:rPr>
              <a:t>Med anpassningsförmåga sparar du både pengar och miljö</a:t>
            </a:r>
          </a:p>
        </p:txBody>
      </p:sp>
    </p:spTree>
    <p:extLst>
      <p:ext uri="{BB962C8B-B14F-4D97-AF65-F5344CB8AC3E}">
        <p14:creationId xmlns:p14="http://schemas.microsoft.com/office/powerpoint/2010/main" val="3941831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2EBD8-CFD7-C935-141F-27313D408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E48468FD-7C68-5741-4A28-398543269955}"/>
              </a:ext>
            </a:extLst>
          </p:cNvPr>
          <p:cNvCxnSpPr/>
          <p:nvPr/>
        </p:nvCxnSpPr>
        <p:spPr>
          <a:xfrm>
            <a:off x="16516056" y="1804995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B52DE6A9-18B0-EC7C-1D1B-B2AE993137A1}"/>
              </a:ext>
            </a:extLst>
          </p:cNvPr>
          <p:cNvCxnSpPr/>
          <p:nvPr/>
        </p:nvCxnSpPr>
        <p:spPr>
          <a:xfrm>
            <a:off x="7867930" y="1817767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Puhelin- ja videoneuvottelutilat">
            <a:extLst>
              <a:ext uri="{FF2B5EF4-FFF2-40B4-BE49-F238E27FC236}">
                <a16:creationId xmlns:a16="http://schemas.microsoft.com/office/drawing/2014/main" id="{C3AA4DBC-5A13-D788-FC50-679BD0DFF493}"/>
              </a:ext>
            </a:extLst>
          </p:cNvPr>
          <p:cNvSpPr txBox="1">
            <a:spLocks/>
          </p:cNvSpPr>
          <p:nvPr/>
        </p:nvSpPr>
        <p:spPr>
          <a:xfrm>
            <a:off x="652824" y="456812"/>
            <a:ext cx="8795885" cy="687368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Kundtjänstrum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" panose="020B0504000000000000" pitchFamily="34" charset="77"/>
              <a:sym typeface="Neue Machina Regular"/>
            </a:endParaRPr>
          </a:p>
        </p:txBody>
      </p:sp>
      <p:sp>
        <p:nvSpPr>
          <p:cNvPr id="13" name="1X1 (1,1 m²)">
            <a:extLst>
              <a:ext uri="{FF2B5EF4-FFF2-40B4-BE49-F238E27FC236}">
                <a16:creationId xmlns:a16="http://schemas.microsoft.com/office/drawing/2014/main" id="{BA231E59-8AAA-A563-2987-00E62F983C65}"/>
              </a:ext>
            </a:extLst>
          </p:cNvPr>
          <p:cNvSpPr txBox="1"/>
          <p:nvPr/>
        </p:nvSpPr>
        <p:spPr>
          <a:xfrm>
            <a:off x="1501218" y="1817767"/>
            <a:ext cx="481066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6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Kundtjänstrum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med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två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ingångar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14" name="Ulkomitat: L x S x K 1050 x 1050 x 2250">
            <a:extLst>
              <a:ext uri="{FF2B5EF4-FFF2-40B4-BE49-F238E27FC236}">
                <a16:creationId xmlns:a16="http://schemas.microsoft.com/office/drawing/2014/main" id="{9B436BEB-7BE7-483C-0DB3-32252358372A}"/>
              </a:ext>
            </a:extLst>
          </p:cNvPr>
          <p:cNvSpPr txBox="1"/>
          <p:nvPr/>
        </p:nvSpPr>
        <p:spPr>
          <a:xfrm>
            <a:off x="1501218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1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1000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161 kg/m2</a:t>
            </a:r>
          </a:p>
        </p:txBody>
      </p:sp>
      <p:sp>
        <p:nvSpPr>
          <p:cNvPr id="22" name="1X1 (1,1 m²)">
            <a:extLst>
              <a:ext uri="{FF2B5EF4-FFF2-40B4-BE49-F238E27FC236}">
                <a16:creationId xmlns:a16="http://schemas.microsoft.com/office/drawing/2014/main" id="{039B7F2D-8D99-C939-7E4F-B3A0BF80BA06}"/>
              </a:ext>
            </a:extLst>
          </p:cNvPr>
          <p:cNvSpPr txBox="1"/>
          <p:nvPr/>
        </p:nvSpPr>
        <p:spPr>
          <a:xfrm>
            <a:off x="9676584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4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10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lvl="0" algn="ctr">
              <a:defRPr sz="2800"/>
            </a:pPr>
            <a:r>
              <a:rPr lang="fi-FI" sz="2000" dirty="0" err="1">
                <a:latin typeface="Euclid Circular A" panose="020B0504000000000000" pitchFamily="34" charset="0"/>
                <a:cs typeface="Space Grotesk Regular"/>
              </a:rPr>
              <a:t>Kundtjänstrum</a:t>
            </a:r>
            <a:r>
              <a:rPr lang="fi-FI" sz="2000" dirty="0">
                <a:latin typeface="Euclid Circular A" panose="020B0504000000000000" pitchFamily="34" charset="0"/>
                <a:cs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med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två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ingångar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23" name="1X1 (1,1 m²)">
            <a:extLst>
              <a:ext uri="{FF2B5EF4-FFF2-40B4-BE49-F238E27FC236}">
                <a16:creationId xmlns:a16="http://schemas.microsoft.com/office/drawing/2014/main" id="{7C895397-5B88-4239-710B-D7E179D7D3CF}"/>
              </a:ext>
            </a:extLst>
          </p:cNvPr>
          <p:cNvSpPr txBox="1"/>
          <p:nvPr/>
        </p:nvSpPr>
        <p:spPr>
          <a:xfrm>
            <a:off x="17976906" y="1834407"/>
            <a:ext cx="50308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5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3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11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lvl="0" algn="ctr">
              <a:defRPr sz="2800"/>
            </a:pPr>
            <a:r>
              <a:rPr lang="fi-FI" sz="2000" dirty="0" err="1">
                <a:latin typeface="Euclid Circular A" panose="020B0504000000000000" pitchFamily="34" charset="0"/>
                <a:cs typeface="Space Grotesk Regular"/>
              </a:rPr>
              <a:t>Kundtjänstrum</a:t>
            </a:r>
            <a:r>
              <a:rPr lang="fi-FI" sz="2000" dirty="0">
                <a:latin typeface="Euclid Circular A" panose="020B0504000000000000" pitchFamily="34" charset="0"/>
                <a:cs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med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två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ingångar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24" name="Ulkomitat: L x S x K 1050 x 1050 x 2250">
            <a:extLst>
              <a:ext uri="{FF2B5EF4-FFF2-40B4-BE49-F238E27FC236}">
                <a16:creationId xmlns:a16="http://schemas.microsoft.com/office/drawing/2014/main" id="{4066F3D2-D1F8-384B-961C-AADC60A6A626}"/>
              </a:ext>
            </a:extLst>
          </p:cNvPr>
          <p:cNvSpPr txBox="1"/>
          <p:nvPr/>
        </p:nvSpPr>
        <p:spPr>
          <a:xfrm>
            <a:off x="9786659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339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1170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117 kg/m2</a:t>
            </a:r>
          </a:p>
        </p:txBody>
      </p:sp>
      <p:sp>
        <p:nvSpPr>
          <p:cNvPr id="25" name="Ulkomitat: L x S x K 1050 x 1050 x 2250">
            <a:extLst>
              <a:ext uri="{FF2B5EF4-FFF2-40B4-BE49-F238E27FC236}">
                <a16:creationId xmlns:a16="http://schemas.microsoft.com/office/drawing/2014/main" id="{A2D82C2B-FD72-9F72-3BAD-3B7B500A89B0}"/>
              </a:ext>
            </a:extLst>
          </p:cNvPr>
          <p:cNvSpPr txBox="1"/>
          <p:nvPr/>
        </p:nvSpPr>
        <p:spPr>
          <a:xfrm>
            <a:off x="18068696" y="11179982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4170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261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1400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128 kg/m2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246BD-7D27-5547-70FE-A703D1002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16993" r="1111" b="25802"/>
          <a:stretch>
            <a:fillRect/>
          </a:stretch>
        </p:blipFill>
        <p:spPr bwMode="auto">
          <a:xfrm>
            <a:off x="18306778" y="8368435"/>
            <a:ext cx="4334502" cy="27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1C2F177-DB7D-AA4F-C615-575CC5818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11851" r="1111" b="19287"/>
          <a:stretch>
            <a:fillRect/>
          </a:stretch>
        </p:blipFill>
        <p:spPr bwMode="auto">
          <a:xfrm>
            <a:off x="10401624" y="8362791"/>
            <a:ext cx="3580739" cy="27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D41F562-D5DA-7810-132C-769810FAC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5" r="20987" b="6296"/>
          <a:stretch>
            <a:fillRect/>
          </a:stretch>
        </p:blipFill>
        <p:spPr bwMode="auto">
          <a:xfrm rot="16200000">
            <a:off x="2791880" y="7664995"/>
            <a:ext cx="2219153" cy="410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ACAD292-D7A8-F97E-67B2-91AD6F765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218" y="3517276"/>
            <a:ext cx="5036930" cy="454773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EBC2BB7-F68C-8615-B45A-F618F45C9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5336" y="3517276"/>
            <a:ext cx="6373313" cy="425512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1F87EE8-FBF3-CB4C-2E2B-0C5E5E566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6176" y="3298061"/>
            <a:ext cx="6652281" cy="46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1512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B5EBA-B667-D659-526E-06811BDD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>
            <a:extLst>
              <a:ext uri="{FF2B5EF4-FFF2-40B4-BE49-F238E27FC236}">
                <a16:creationId xmlns:a16="http://schemas.microsoft.com/office/drawing/2014/main" id="{3CDAA170-1132-6642-4D7A-01F8C82E4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/>
        </p:blipFill>
        <p:spPr>
          <a:xfrm>
            <a:off x="12192004" y="6875884"/>
            <a:ext cx="12191996" cy="6849058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4999FC2F-8D37-0523-812F-F75EE3187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/>
        </p:blipFill>
        <p:spPr>
          <a:xfrm>
            <a:off x="-19670" y="6866942"/>
            <a:ext cx="12192006" cy="684905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F84808B5-0AFD-2AF0-1BE4-D56C3E9E4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 b="7874"/>
          <a:stretch/>
        </p:blipFill>
        <p:spPr>
          <a:xfrm>
            <a:off x="0" y="0"/>
            <a:ext cx="12192000" cy="6851292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606D3E4C-3D62-B1CD-5B04-B4066D5D2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/>
        </p:blipFill>
        <p:spPr>
          <a:xfrm>
            <a:off x="12191999" y="0"/>
            <a:ext cx="12191998" cy="6851292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33FE621B-21A2-E2DF-D33C-AF2E6E2F1284}"/>
              </a:ext>
            </a:extLst>
          </p:cNvPr>
          <p:cNvCxnSpPr/>
          <p:nvPr/>
        </p:nvCxnSpPr>
        <p:spPr>
          <a:xfrm>
            <a:off x="12192000" y="0"/>
            <a:ext cx="0" cy="1371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9B21F6BE-A358-9AC8-FA16-CA35875233DD}"/>
              </a:ext>
            </a:extLst>
          </p:cNvPr>
          <p:cNvCxnSpPr>
            <a:cxnSpLocks/>
          </p:cNvCxnSpPr>
          <p:nvPr/>
        </p:nvCxnSpPr>
        <p:spPr>
          <a:xfrm flipV="1">
            <a:off x="0" y="6855764"/>
            <a:ext cx="24344672" cy="2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73D168CF-8563-633F-B99F-95A5C5E5F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4" y="12427307"/>
            <a:ext cx="2147526" cy="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57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03D8A-9637-F3BB-412C-1BD4EA2C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DD048E0-AD67-EECB-07D5-C3C981180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64" y="2276538"/>
            <a:ext cx="1600201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A0578D45-9691-9FA1-0824-9EA940A5E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65" y="4364613"/>
            <a:ext cx="29591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F41B2D5-4A7F-59E0-E450-F4FD111FC4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924"/>
          <a:stretch/>
        </p:blipFill>
        <p:spPr>
          <a:xfrm>
            <a:off x="1646558" y="6056702"/>
            <a:ext cx="1470272" cy="1693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herwin_Williams.svg.png" descr="Sherwin_Williams.svg.png">
            <a:extLst>
              <a:ext uri="{FF2B5EF4-FFF2-40B4-BE49-F238E27FC236}">
                <a16:creationId xmlns:a16="http://schemas.microsoft.com/office/drawing/2014/main" id="{F7760F3E-C7B1-A0E3-6D6A-A0DEF93F7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568" y="8255013"/>
            <a:ext cx="798094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E1854058-499C-9A4E-ABD8-1DEDD6F99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315" y="10308701"/>
            <a:ext cx="3022601" cy="133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Design_from_Finland_-merkki.jpeg" descr="Design_from_Finland_-merkki.jpeg">
            <a:extLst>
              <a:ext uri="{FF2B5EF4-FFF2-40B4-BE49-F238E27FC236}">
                <a16:creationId xmlns:a16="http://schemas.microsoft.com/office/drawing/2014/main" id="{1BFA14D4-AEEE-6C9D-9B50-9F56B3FF64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93" t="8210" r="7526" b="8138"/>
          <a:stretch>
            <a:fillRect/>
          </a:stretch>
        </p:blipFill>
        <p:spPr>
          <a:xfrm>
            <a:off x="13272330" y="811413"/>
            <a:ext cx="1276782" cy="1276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77" extrusionOk="0">
                <a:moveTo>
                  <a:pt x="10759" y="0"/>
                </a:moveTo>
                <a:cubicBezTo>
                  <a:pt x="9960" y="0"/>
                  <a:pt x="9162" y="44"/>
                  <a:pt x="8741" y="133"/>
                </a:cubicBezTo>
                <a:cubicBezTo>
                  <a:pt x="6468" y="615"/>
                  <a:pt x="4614" y="1604"/>
                  <a:pt x="3078" y="3152"/>
                </a:cubicBezTo>
                <a:cubicBezTo>
                  <a:pt x="1574" y="4669"/>
                  <a:pt x="609" y="6506"/>
                  <a:pt x="133" y="8756"/>
                </a:cubicBezTo>
                <a:cubicBezTo>
                  <a:pt x="44" y="9178"/>
                  <a:pt x="0" y="9978"/>
                  <a:pt x="0" y="10778"/>
                </a:cubicBezTo>
                <a:cubicBezTo>
                  <a:pt x="0" y="11577"/>
                  <a:pt x="44" y="12377"/>
                  <a:pt x="133" y="12799"/>
                </a:cubicBezTo>
                <a:cubicBezTo>
                  <a:pt x="619" y="15097"/>
                  <a:pt x="1611" y="16956"/>
                  <a:pt x="3181" y="18497"/>
                </a:cubicBezTo>
                <a:cubicBezTo>
                  <a:pt x="4832" y="20118"/>
                  <a:pt x="6829" y="21122"/>
                  <a:pt x="9123" y="21482"/>
                </a:cubicBezTo>
                <a:cubicBezTo>
                  <a:pt x="9429" y="21530"/>
                  <a:pt x="10139" y="21572"/>
                  <a:pt x="10699" y="21577"/>
                </a:cubicBezTo>
                <a:cubicBezTo>
                  <a:pt x="13673" y="21600"/>
                  <a:pt x="16404" y="20471"/>
                  <a:pt x="18465" y="18368"/>
                </a:cubicBezTo>
                <a:cubicBezTo>
                  <a:pt x="19937" y="16867"/>
                  <a:pt x="20897" y="15066"/>
                  <a:pt x="21346" y="12962"/>
                </a:cubicBezTo>
                <a:cubicBezTo>
                  <a:pt x="21530" y="12100"/>
                  <a:pt x="21600" y="10311"/>
                  <a:pt x="21483" y="9431"/>
                </a:cubicBezTo>
                <a:cubicBezTo>
                  <a:pt x="20856" y="4708"/>
                  <a:pt x="17512" y="1137"/>
                  <a:pt x="12777" y="133"/>
                </a:cubicBezTo>
                <a:cubicBezTo>
                  <a:pt x="12355" y="44"/>
                  <a:pt x="11557" y="0"/>
                  <a:pt x="1075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B0426B9-BCB3-6518-FDB7-CC31E294A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3581" y="2432091"/>
            <a:ext cx="1185531" cy="973828"/>
          </a:xfrm>
          <a:prstGeom prst="rect">
            <a:avLst/>
          </a:prstGeom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78D8D28-F052-814F-22BF-43DF9696F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05" y="6056702"/>
            <a:ext cx="1695531" cy="1493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" descr="Allergia-, iho- ja astmaliitto – Wikipedia">
            <a:extLst>
              <a:ext uri="{FF2B5EF4-FFF2-40B4-BE49-F238E27FC236}">
                <a16:creationId xmlns:a16="http://schemas.microsoft.com/office/drawing/2014/main" id="{730B15DB-C87C-EE7E-9C36-1A30B741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47" y="6035682"/>
            <a:ext cx="1475578" cy="14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llergia-, iho- ja astmaliitto – Wikipedia">
            <a:extLst>
              <a:ext uri="{FF2B5EF4-FFF2-40B4-BE49-F238E27FC236}">
                <a16:creationId xmlns:a16="http://schemas.microsoft.com/office/drawing/2014/main" id="{D2502E8C-B9D4-90E0-2D81-3EEAD2A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66" y="2247666"/>
            <a:ext cx="1475578" cy="14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rtifikaatit ja ympäristötodistukset">
            <a:extLst>
              <a:ext uri="{FF2B5EF4-FFF2-40B4-BE49-F238E27FC236}">
                <a16:creationId xmlns:a16="http://schemas.microsoft.com/office/drawing/2014/main" id="{1B90ACE2-A660-676A-0907-88C567EB8D04}"/>
              </a:ext>
            </a:extLst>
          </p:cNvPr>
          <p:cNvSpPr txBox="1">
            <a:spLocks/>
          </p:cNvSpPr>
          <p:nvPr/>
        </p:nvSpPr>
        <p:spPr>
          <a:xfrm>
            <a:off x="670947" y="450959"/>
            <a:ext cx="9278466" cy="601393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Certifikat</a:t>
            </a:r>
            <a:r>
              <a:rPr kumimoji="0" lang="fi-FI" sz="3800" b="1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 </a:t>
            </a: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och</a:t>
            </a:r>
            <a:r>
              <a:rPr kumimoji="0" lang="fi-FI" sz="3800" b="1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 </a:t>
            </a: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miljöcertifikat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 Medium" panose="020B0604000000000000" pitchFamily="34" charset="0"/>
              <a:sym typeface="Neue Machina Regular"/>
            </a:endParaRPr>
          </a:p>
        </p:txBody>
      </p:sp>
      <p:sp>
        <p:nvSpPr>
          <p:cNvPr id="5" name="Äänieristeet…">
            <a:extLst>
              <a:ext uri="{FF2B5EF4-FFF2-40B4-BE49-F238E27FC236}">
                <a16:creationId xmlns:a16="http://schemas.microsoft.com/office/drawing/2014/main" id="{5D2E404D-D3F5-E48B-39BA-1C00C1433541}"/>
              </a:ext>
            </a:extLst>
          </p:cNvPr>
          <p:cNvSpPr txBox="1"/>
          <p:nvPr/>
        </p:nvSpPr>
        <p:spPr>
          <a:xfrm>
            <a:off x="4938326" y="2346387"/>
            <a:ext cx="6931385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Ljudisolering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Ljudabsorberande panel tillverkad av återvunnen polyester</a:t>
            </a:r>
            <a:b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Produkten har rätt att använda Allergiförbundets Allergimärke</a:t>
            </a:r>
            <a:b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ISO 3795, FMVSS 302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M1-klassificering</a:t>
            </a:r>
          </a:p>
        </p:txBody>
      </p:sp>
      <p:sp>
        <p:nvSpPr>
          <p:cNvPr id="6" name="Matto…">
            <a:extLst>
              <a:ext uri="{FF2B5EF4-FFF2-40B4-BE49-F238E27FC236}">
                <a16:creationId xmlns:a16="http://schemas.microsoft.com/office/drawing/2014/main" id="{E9BD1F19-CC01-585D-5623-88B84E861027}"/>
              </a:ext>
            </a:extLst>
          </p:cNvPr>
          <p:cNvSpPr txBox="1"/>
          <p:nvPr/>
        </p:nvSpPr>
        <p:spPr>
          <a:xfrm>
            <a:off x="4938326" y="6306676"/>
            <a:ext cx="961078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Matta – </a:t>
            </a:r>
            <a:r>
              <a:rPr kumimoji="0" lang="fi-F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Interface</a:t>
            </a: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Heuga</a:t>
            </a:r>
            <a:endParaRPr kumimoji="0" lang="fi-FI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M1, GUT, GUI Standard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Produkten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har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rätt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att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använda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Allergiförbundets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Allergimärke</a:t>
            </a:r>
            <a:endParaRPr kumimoji="0" lang="fi-FI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BREEAM, BRE Green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guide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ratings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, LEED US and International, HQE, DGNB Germany</a:t>
            </a:r>
          </a:p>
        </p:txBody>
      </p:sp>
      <p:sp>
        <p:nvSpPr>
          <p:cNvPr id="7" name="Maali…">
            <a:extLst>
              <a:ext uri="{FF2B5EF4-FFF2-40B4-BE49-F238E27FC236}">
                <a16:creationId xmlns:a16="http://schemas.microsoft.com/office/drawing/2014/main" id="{8C545612-7495-DBFD-E661-1DDD73502A5E}"/>
              </a:ext>
            </a:extLst>
          </p:cNvPr>
          <p:cNvSpPr txBox="1"/>
          <p:nvPr/>
        </p:nvSpPr>
        <p:spPr>
          <a:xfrm>
            <a:off x="4938326" y="8343912"/>
            <a:ext cx="32653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Mål färg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Vattenbaserad </a:t>
            </a:r>
            <a:b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Tillverkare: </a:t>
            </a:r>
            <a:r>
              <a:rPr kumimoji="0" lang="sv-S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Sherwin</a:t>
            </a: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-Williams </a:t>
            </a:r>
          </a:p>
        </p:txBody>
      </p:sp>
      <p:sp>
        <p:nvSpPr>
          <p:cNvPr id="8" name="Runko…">
            <a:extLst>
              <a:ext uri="{FF2B5EF4-FFF2-40B4-BE49-F238E27FC236}">
                <a16:creationId xmlns:a16="http://schemas.microsoft.com/office/drawing/2014/main" id="{83D85843-382A-0479-91EA-58EE8846C495}"/>
              </a:ext>
            </a:extLst>
          </p:cNvPr>
          <p:cNvSpPr txBox="1"/>
          <p:nvPr/>
        </p:nvSpPr>
        <p:spPr>
          <a:xfrm>
            <a:off x="4938326" y="10203387"/>
            <a:ext cx="590706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Stomme</a:t>
            </a:r>
            <a:endParaRPr kumimoji="0" lang="fi-FI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Mdf-sliva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Kronospan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Bold"/>
              <a:sym typeface="Space Grotesk Bold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PEFC ja FSC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ISO 9001 ja 14001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Alla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Kronospans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träpanelsprodukter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uppfyller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den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b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</a:b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Europeiska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E1* -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säkerts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standarden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Bold"/>
              <a:sym typeface="Space Grotesk Bold"/>
            </a:endParaRPr>
          </a:p>
        </p:txBody>
      </p:sp>
      <p:sp>
        <p:nvSpPr>
          <p:cNvPr id="9" name="Koivuvaneri Koskisen tai Metsä Wood…">
            <a:extLst>
              <a:ext uri="{FF2B5EF4-FFF2-40B4-BE49-F238E27FC236}">
                <a16:creationId xmlns:a16="http://schemas.microsoft.com/office/drawing/2014/main" id="{EF1BCE16-8C06-C207-57C1-030C4AB4537D}"/>
              </a:ext>
            </a:extLst>
          </p:cNvPr>
          <p:cNvSpPr txBox="1"/>
          <p:nvPr/>
        </p:nvSpPr>
        <p:spPr>
          <a:xfrm>
            <a:off x="11410323" y="10190688"/>
            <a:ext cx="260648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Björkplywood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Koskisen</a:t>
            </a:r>
            <a:b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eller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Metsä Wood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ISO 9001 ja 14001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PEFC ja FSC o E1 </a:t>
            </a:r>
          </a:p>
        </p:txBody>
      </p:sp>
      <p:sp>
        <p:nvSpPr>
          <p:cNvPr id="25" name="Verhoilukangas…">
            <a:extLst>
              <a:ext uri="{FF2B5EF4-FFF2-40B4-BE49-F238E27FC236}">
                <a16:creationId xmlns:a16="http://schemas.microsoft.com/office/drawing/2014/main" id="{1C978682-3EC2-F281-27B4-E0FBCEA865EB}"/>
              </a:ext>
            </a:extLst>
          </p:cNvPr>
          <p:cNvSpPr txBox="1"/>
          <p:nvPr/>
        </p:nvSpPr>
        <p:spPr>
          <a:xfrm>
            <a:off x="4938326" y="4307462"/>
            <a:ext cx="732572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Klädseltyg</a:t>
            </a: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– </a:t>
            </a:r>
            <a:r>
              <a:rPr kumimoji="0" lang="fi-F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Nevotex</a:t>
            </a: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Wooly</a:t>
            </a:r>
            <a:endParaRPr kumimoji="0" lang="fi-FI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70 %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återvunnen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ull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, 25 %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Polyamid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, 5 %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blandade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fibrer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o REACH</a:t>
            </a:r>
            <a:b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SFS-EN ISO 14184-1:en</a:t>
            </a:r>
            <a:b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(GRS) Global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Recycled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Bold"/>
                <a:sym typeface="Space Grotesk Bold"/>
              </a:rPr>
              <a:t>standard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Bold"/>
              <a:sym typeface="Space Grotesk Bold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8707922-46A2-4D15-25FC-E9106DCE1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3386" y="0"/>
            <a:ext cx="914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08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sisustussuunnittelu, sisä-, hylly, ovi&#10;&#10;Tekoälyllä luotu sisältö voi olla virheellistä.">
            <a:extLst>
              <a:ext uri="{FF2B5EF4-FFF2-40B4-BE49-F238E27FC236}">
                <a16:creationId xmlns:a16="http://schemas.microsoft.com/office/drawing/2014/main" id="{8B5996B0-51F1-DC9A-17F2-01C82C923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70"/>
          <a:stretch>
            <a:fillRect/>
          </a:stretch>
        </p:blipFill>
        <p:spPr>
          <a:xfrm>
            <a:off x="-2731" y="-1"/>
            <a:ext cx="12216574" cy="6858001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964FC0A0-130A-23B8-5A09-357F4136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45" b="6183"/>
          <a:stretch>
            <a:fillRect/>
          </a:stretch>
        </p:blipFill>
        <p:spPr>
          <a:xfrm>
            <a:off x="0" y="6885632"/>
            <a:ext cx="12192000" cy="6851292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947646D-D45C-16D9-90A3-8115396B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45" b="6345"/>
          <a:stretch>
            <a:fillRect/>
          </a:stretch>
        </p:blipFill>
        <p:spPr>
          <a:xfrm>
            <a:off x="12191999" y="0"/>
            <a:ext cx="12191998" cy="6851292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8C1974BA-77E5-9D3A-4483-80F82F19AA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68" b="10268"/>
          <a:stretch>
            <a:fillRect/>
          </a:stretch>
        </p:blipFill>
        <p:spPr>
          <a:xfrm>
            <a:off x="12191995" y="6869579"/>
            <a:ext cx="12192006" cy="6849058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35AA9EE6-99B0-B572-8BD4-773C9E5DB43E}"/>
              </a:ext>
            </a:extLst>
          </p:cNvPr>
          <p:cNvCxnSpPr/>
          <p:nvPr/>
        </p:nvCxnSpPr>
        <p:spPr>
          <a:xfrm>
            <a:off x="12192000" y="0"/>
            <a:ext cx="0" cy="1371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ED63F8C5-71CC-0927-58C3-7E7448C97BAD}"/>
              </a:ext>
            </a:extLst>
          </p:cNvPr>
          <p:cNvCxnSpPr>
            <a:cxnSpLocks/>
          </p:cNvCxnSpPr>
          <p:nvPr/>
        </p:nvCxnSpPr>
        <p:spPr>
          <a:xfrm flipV="1">
            <a:off x="0" y="6855764"/>
            <a:ext cx="24344672" cy="2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282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piha-, puu, tie, julkisivu&#10;&#10;Tekoälyllä luotu sisältö voi olla virheellistä.">
            <a:extLst>
              <a:ext uri="{FF2B5EF4-FFF2-40B4-BE49-F238E27FC236}">
                <a16:creationId xmlns:a16="http://schemas.microsoft.com/office/drawing/2014/main" id="{43074D5C-1FDB-DFEF-8B47-9A91F6F3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547" y="2"/>
            <a:ext cx="12163453" cy="6857998"/>
          </a:xfrm>
          <a:prstGeom prst="rect">
            <a:avLst/>
          </a:prstGeom>
        </p:spPr>
      </p:pic>
      <p:sp>
        <p:nvSpPr>
          <p:cNvPr id="4" name="Octacell-tiloihin pääset tutustumaan Helsingissä. Tervetuloa!">
            <a:extLst>
              <a:ext uri="{FF2B5EF4-FFF2-40B4-BE49-F238E27FC236}">
                <a16:creationId xmlns:a16="http://schemas.microsoft.com/office/drawing/2014/main" id="{9348BF84-3352-3573-4E47-F2CBA4A1BF1C}"/>
              </a:ext>
            </a:extLst>
          </p:cNvPr>
          <p:cNvSpPr txBox="1">
            <a:spLocks/>
          </p:cNvSpPr>
          <p:nvPr/>
        </p:nvSpPr>
        <p:spPr>
          <a:xfrm>
            <a:off x="1050140" y="1664414"/>
            <a:ext cx="10091721" cy="2413810"/>
          </a:xfrm>
          <a:prstGeom prst="rect">
            <a:avLst/>
          </a:prstGeom>
        </p:spPr>
        <p:txBody>
          <a:bodyPr/>
          <a:lstStyle>
            <a:lvl1pPr marL="4572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1pPr>
            <a:lvl2pPr marL="1066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2pPr>
            <a:lvl3pPr marL="1676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3pPr>
            <a:lvl4pPr marL="2286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4pPr>
            <a:lvl5pPr marL="28956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5pPr>
            <a:lvl6pPr marL="35052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6pPr>
            <a:lvl7pPr marL="4114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7pPr>
            <a:lvl8pPr marL="4724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8pPr>
            <a:lvl9pPr marL="5334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sv-SE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Besök våra </a:t>
            </a:r>
            <a:r>
              <a:rPr kumimoji="0" lang="sv-SE" sz="3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showroom</a:t>
            </a:r>
            <a:r>
              <a:rPr kumimoji="0" lang="sv-SE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 och se </a:t>
            </a:r>
            <a:r>
              <a:rPr kumimoji="0" lang="sv-SE" sz="3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Octacells</a:t>
            </a:r>
            <a:r>
              <a:rPr kumimoji="0" lang="sv-SE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 produkter i Stockholm</a:t>
            </a:r>
          </a:p>
          <a:p>
            <a:pPr marL="0" marR="0" lvl="0" indent="0" algn="ctr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sv-SE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ea typeface="+mn-ea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sv-SE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+mn-ea"/>
                <a:cs typeface="Space Grotesk Regular"/>
                <a:sym typeface="Space Grotesk Regular"/>
              </a:rPr>
              <a:t>Välkommen!</a:t>
            </a:r>
            <a:endParaRPr kumimoji="0" lang="fi-FI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ea typeface="+mn-ea"/>
              <a:cs typeface="Space Grotesk Regular"/>
              <a:sym typeface="Space Grotesk Regular"/>
            </a:endParaRPr>
          </a:p>
        </p:txBody>
      </p:sp>
      <p:sp>
        <p:nvSpPr>
          <p:cNvPr id="6" name="Octacell Munkkivuori…">
            <a:extLst>
              <a:ext uri="{FF2B5EF4-FFF2-40B4-BE49-F238E27FC236}">
                <a16:creationId xmlns:a16="http://schemas.microsoft.com/office/drawing/2014/main" id="{A83B0B43-4AB1-ED20-5A26-57F72FE65615}"/>
              </a:ext>
            </a:extLst>
          </p:cNvPr>
          <p:cNvSpPr txBox="1"/>
          <p:nvPr/>
        </p:nvSpPr>
        <p:spPr>
          <a:xfrm>
            <a:off x="13395323" y="9065030"/>
            <a:ext cx="458787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Octacell Stockholm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ea typeface="+mn-ea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Convendum</a:t>
            </a: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 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ea typeface="+mn-ea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Birger </a:t>
            </a:r>
            <a:r>
              <a:rPr kumimoji="0" lang="fi-FI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Jarlsgatan</a:t>
            </a: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 57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113 56 Stockholm</a:t>
            </a:r>
          </a:p>
        </p:txBody>
      </p:sp>
      <p:pic>
        <p:nvPicPr>
          <p:cNvPr id="15" name="Kuva 14" descr="Kuva, joka sisältää kohteen huonekalu, lumi, rakennus, talvi&#10;&#10;Tekoälyllä luotu sisältö voi olla virheellistä.">
            <a:extLst>
              <a:ext uri="{FF2B5EF4-FFF2-40B4-BE49-F238E27FC236}">
                <a16:creationId xmlns:a16="http://schemas.microsoft.com/office/drawing/2014/main" id="{1C0B7C96-DEF1-8579-E4A2-0E0F30C4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8"/>
          <a:stretch>
            <a:fillRect/>
          </a:stretch>
        </p:blipFill>
        <p:spPr>
          <a:xfrm>
            <a:off x="0" y="6857999"/>
            <a:ext cx="12220548" cy="6857997"/>
          </a:xfrm>
          <a:prstGeom prst="rect">
            <a:avLst/>
          </a:prstGeom>
        </p:spPr>
      </p:pic>
      <p:sp>
        <p:nvSpPr>
          <p:cNvPr id="16" name="Octacell Munkkivuori…">
            <a:extLst>
              <a:ext uri="{FF2B5EF4-FFF2-40B4-BE49-F238E27FC236}">
                <a16:creationId xmlns:a16="http://schemas.microsoft.com/office/drawing/2014/main" id="{85736E19-F2BD-E094-9BDD-F1DD9009783F}"/>
              </a:ext>
            </a:extLst>
          </p:cNvPr>
          <p:cNvSpPr txBox="1"/>
          <p:nvPr/>
        </p:nvSpPr>
        <p:spPr>
          <a:xfrm>
            <a:off x="19157975" y="9065030"/>
            <a:ext cx="458787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Octacell Stockholm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ea typeface="+mn-ea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Convendum</a:t>
            </a: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 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ea typeface="+mn-ea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 </a:t>
            </a:r>
            <a:r>
              <a:rPr kumimoji="0" lang="fi-FI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Vegagatan</a:t>
            </a: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 14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113 29 Stockholm</a:t>
            </a:r>
          </a:p>
        </p:txBody>
      </p:sp>
    </p:spTree>
    <p:extLst>
      <p:ext uri="{BB962C8B-B14F-4D97-AF65-F5344CB8AC3E}">
        <p14:creationId xmlns:p14="http://schemas.microsoft.com/office/powerpoint/2010/main" val="79175274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0BD37-3653-6F9D-F24B-F9C541E22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6102A2-6E85-D575-78B4-7B818157A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3688" y="9264652"/>
            <a:ext cx="8556624" cy="2611966"/>
          </a:xfrm>
        </p:spPr>
        <p:txBody>
          <a:bodyPr/>
          <a:lstStyle/>
          <a:p>
            <a:r>
              <a:rPr lang="fi-FI" dirty="0">
                <a:solidFill>
                  <a:srgbClr val="FDFF32"/>
                </a:solidFill>
              </a:rPr>
              <a:t>Octacell Ab</a:t>
            </a:r>
            <a:br>
              <a:rPr lang="fi-FI" dirty="0"/>
            </a:br>
            <a:br>
              <a:rPr lang="fi-FI" sz="1000" dirty="0"/>
            </a:br>
            <a:r>
              <a:rPr lang="fi-FI" dirty="0"/>
              <a:t>+46</a:t>
            </a:r>
            <a:r>
              <a:rPr lang="sv-SE" dirty="0"/>
              <a:t>70 350 80 67</a:t>
            </a:r>
            <a:br>
              <a:rPr lang="fi-FI" dirty="0"/>
            </a:br>
            <a:br>
              <a:rPr lang="fi-FI" sz="1000" dirty="0"/>
            </a:br>
            <a:r>
              <a:rPr lang="fi-FI" dirty="0" err="1"/>
              <a:t>sales@octacell.se</a:t>
            </a:r>
            <a:endParaRPr lang="fi-FI" dirty="0"/>
          </a:p>
          <a:p>
            <a:r>
              <a:rPr lang="fi-FI" dirty="0"/>
              <a:t>www.octacell.com</a:t>
            </a:r>
            <a:br>
              <a:rPr lang="fi-FI" dirty="0"/>
            </a:br>
            <a:r>
              <a:rPr lang="fi-FI" sz="1000" dirty="0"/>
              <a:t> </a:t>
            </a:r>
            <a:br>
              <a:rPr lang="fi-FI" dirty="0"/>
            </a:b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74B55FF-DC45-CF98-AED7-C56184148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650" y="1735515"/>
            <a:ext cx="2042321" cy="1515685"/>
          </a:xfrm>
          <a:prstGeom prst="rect">
            <a:avLst/>
          </a:prstGeom>
        </p:spPr>
      </p:pic>
      <p:pic>
        <p:nvPicPr>
          <p:cNvPr id="2" name="Kuva 1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607936E9-8205-1803-9747-8337CA762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43" y="627768"/>
            <a:ext cx="13072114" cy="92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59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A3BE7-C3F5-1DA9-8ECC-91670316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2" descr="A black and yellow sign with a sound&#10;&#10;AI-generated content may be incorrect.">
            <a:extLst>
              <a:ext uri="{FF2B5EF4-FFF2-40B4-BE49-F238E27FC236}">
                <a16:creationId xmlns:a16="http://schemas.microsoft.com/office/drawing/2014/main" id="{4FC21632-A297-A82F-A841-39EF76F3A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>
            <a:fillRect/>
          </a:stretch>
        </p:blipFill>
        <p:spPr>
          <a:xfrm>
            <a:off x="1073232" y="3169528"/>
            <a:ext cx="2799896" cy="2790632"/>
          </a:xfrm>
          <a:prstGeom prst="rect">
            <a:avLst/>
          </a:prstGeom>
        </p:spPr>
      </p:pic>
      <p:pic>
        <p:nvPicPr>
          <p:cNvPr id="18" name="Picture Placeholder 14" descr="A black and yellow logo&#10;&#10;AI-generated content may be incorrect.">
            <a:extLst>
              <a:ext uri="{FF2B5EF4-FFF2-40B4-BE49-F238E27FC236}">
                <a16:creationId xmlns:a16="http://schemas.microsoft.com/office/drawing/2014/main" id="{3858F5F5-C0C5-1188-9859-90FD40915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b="176"/>
          <a:stretch>
            <a:fillRect/>
          </a:stretch>
        </p:blipFill>
        <p:spPr>
          <a:xfrm>
            <a:off x="14117269" y="3146728"/>
            <a:ext cx="2822771" cy="281343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C921AB4-2761-68CF-45F7-943EE2A1A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32" y="7518418"/>
            <a:ext cx="2799896" cy="2747316"/>
          </a:xfrm>
          <a:prstGeom prst="rect">
            <a:avLst/>
          </a:prstGeom>
        </p:spPr>
      </p:pic>
      <p:sp>
        <p:nvSpPr>
          <p:cNvPr id="6" name="Ylpeästi suomalainen">
            <a:extLst>
              <a:ext uri="{FF2B5EF4-FFF2-40B4-BE49-F238E27FC236}">
                <a16:creationId xmlns:a16="http://schemas.microsoft.com/office/drawing/2014/main" id="{2F3758A6-E248-FF27-3817-F342C4D05AD4}"/>
              </a:ext>
            </a:extLst>
          </p:cNvPr>
          <p:cNvSpPr txBox="1"/>
          <p:nvPr/>
        </p:nvSpPr>
        <p:spPr>
          <a:xfrm>
            <a:off x="4350402" y="7518418"/>
            <a:ext cx="6534821" cy="233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1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Medium" pitchFamily="2" charset="0"/>
                <a:sym typeface="Space Grotesk Medium"/>
              </a:rPr>
              <a:t>Tusentals</a:t>
            </a:r>
            <a:r>
              <a:rPr kumimoji="0" lang="fi-FI" sz="4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Medium" pitchFamily="2" charset="0"/>
                <a:sym typeface="Space Grotesk Medium"/>
              </a:rPr>
              <a:t> </a:t>
            </a:r>
            <a:r>
              <a:rPr kumimoji="0" lang="fi-FI" sz="4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Medium" pitchFamily="2" charset="0"/>
                <a:sym typeface="Space Grotesk Medium"/>
              </a:rPr>
              <a:t>användare</a:t>
            </a:r>
            <a:endParaRPr kumimoji="0" lang="fi-FI" sz="4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Medium" pitchFamily="2" charset="0"/>
              <a:sym typeface="Space Grotesk Medium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Medium" pitchFamily="2" charset="0"/>
              <a:sym typeface="Space Grotesk Medium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Octacells</a:t>
            </a: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 lokaler har dagligen tusentals nöjda användare. </a:t>
            </a:r>
            <a:r>
              <a:rPr kumimoji="0" lang="sv-S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Octacells</a:t>
            </a: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 lokaler planeras och tillverkas i Finland, och du kan bekanta dig med </a:t>
            </a:r>
            <a:r>
              <a:rPr kumimoji="0" lang="sv-S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Octacells</a:t>
            </a: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 </a:t>
            </a:r>
            <a:r>
              <a:rPr kumimoji="0" lang="sv-S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showrooms</a:t>
            </a: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 i Finland och Sverige.</a:t>
            </a:r>
            <a:endParaRPr kumimoji="0" lang="fi-FI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Medium"/>
              <a:sym typeface="Space Grotesk Medium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408B13AC-2961-B445-742D-37B34E7E7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6439" y="7518418"/>
            <a:ext cx="2799896" cy="2786874"/>
          </a:xfrm>
          <a:prstGeom prst="rect">
            <a:avLst/>
          </a:prstGeom>
        </p:spPr>
      </p:pic>
      <p:sp>
        <p:nvSpPr>
          <p:cNvPr id="2" name="Tilaratkaisumme">
            <a:extLst>
              <a:ext uri="{FF2B5EF4-FFF2-40B4-BE49-F238E27FC236}">
                <a16:creationId xmlns:a16="http://schemas.microsoft.com/office/drawing/2014/main" id="{5EAB7D8F-0786-F27B-F4BB-20933460005F}"/>
              </a:ext>
            </a:extLst>
          </p:cNvPr>
          <p:cNvSpPr txBox="1">
            <a:spLocks/>
          </p:cNvSpPr>
          <p:nvPr/>
        </p:nvSpPr>
        <p:spPr>
          <a:xfrm>
            <a:off x="770625" y="918346"/>
            <a:ext cx="7623567" cy="1025922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Våra rum lösningar</a:t>
            </a:r>
            <a:endParaRPr kumimoji="0" lang="sv-SE" sz="6000" b="1" i="0" u="none" strike="noStrike" kern="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 Medium" panose="020B0604000000000000" pitchFamily="34" charset="0"/>
              <a:sym typeface="Neue Machina Regular"/>
            </a:endParaRPr>
          </a:p>
        </p:txBody>
      </p:sp>
      <p:sp>
        <p:nvSpPr>
          <p:cNvPr id="5" name="Puhu rauhassa">
            <a:extLst>
              <a:ext uri="{FF2B5EF4-FFF2-40B4-BE49-F238E27FC236}">
                <a16:creationId xmlns:a16="http://schemas.microsoft.com/office/drawing/2014/main" id="{D5D70452-60DD-12A8-D4D1-B7B8FF24F602}"/>
              </a:ext>
            </a:extLst>
          </p:cNvPr>
          <p:cNvSpPr txBox="1"/>
          <p:nvPr/>
        </p:nvSpPr>
        <p:spPr>
          <a:xfrm>
            <a:off x="4368332" y="3146728"/>
            <a:ext cx="5676911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1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Medium"/>
                <a:sym typeface="Space Grotesk Medium"/>
              </a:rPr>
              <a:t>Prata i lugn och ro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Medium" pitchFamily="2" charset="0"/>
              <a:sym typeface="Space Grotesk Medium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Space Grotesk Medium"/>
                <a:sym typeface="Space Grotesk Medium"/>
              </a:rPr>
              <a:t>Octacell-rummen erbjuder bevisat utmärkt ljudisolering. Ljudisoleringen baseras på väggarnas flerskiktsstruktur samt tjocka </a:t>
            </a:r>
            <a:r>
              <a:rPr kumimoji="0" lang="sv-S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Space Grotesk Medium"/>
                <a:sym typeface="Space Grotesk Medium"/>
              </a:rPr>
              <a:t>soundcontrol</a:t>
            </a: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Space Grotesk Medium"/>
                <a:sym typeface="Space Grotesk Medium"/>
              </a:rPr>
              <a:t>-laminerade glas.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Medium" pitchFamily="2" charset="0"/>
              <a:sym typeface="Space Grotesk Medium"/>
            </a:endParaRPr>
          </a:p>
        </p:txBody>
      </p:sp>
      <p:sp>
        <p:nvSpPr>
          <p:cNvPr id="7" name="Raikas sisäilma">
            <a:extLst>
              <a:ext uri="{FF2B5EF4-FFF2-40B4-BE49-F238E27FC236}">
                <a16:creationId xmlns:a16="http://schemas.microsoft.com/office/drawing/2014/main" id="{930D49B5-227C-3E2F-B421-7CB12EF953BC}"/>
              </a:ext>
            </a:extLst>
          </p:cNvPr>
          <p:cNvSpPr txBox="1"/>
          <p:nvPr/>
        </p:nvSpPr>
        <p:spPr>
          <a:xfrm>
            <a:off x="17285151" y="3169528"/>
            <a:ext cx="5713889" cy="233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1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Medium"/>
                <a:sym typeface="Space Grotesk Medium"/>
              </a:rPr>
              <a:t>Fräsch inomhusluft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Medium"/>
              <a:sym typeface="Space Grotesk Medium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Space Grotesk Medium"/>
                <a:sym typeface="Space Grotesk Medium"/>
              </a:rPr>
              <a:t>Alla Octacell-rum är utrustade med effektiv mekanisk till- och frånluftsventilation som du själv kan justera.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Medium"/>
              <a:sym typeface="Space Grotesk Medium"/>
            </a:endParaRPr>
          </a:p>
        </p:txBody>
      </p:sp>
      <p:sp>
        <p:nvSpPr>
          <p:cNvPr id="8" name="Muuntojoustava">
            <a:extLst>
              <a:ext uri="{FF2B5EF4-FFF2-40B4-BE49-F238E27FC236}">
                <a16:creationId xmlns:a16="http://schemas.microsoft.com/office/drawing/2014/main" id="{8E479B00-0B6E-7A92-1C41-63A8FA9123F9}"/>
              </a:ext>
            </a:extLst>
          </p:cNvPr>
          <p:cNvSpPr txBox="1"/>
          <p:nvPr/>
        </p:nvSpPr>
        <p:spPr>
          <a:xfrm>
            <a:off x="17285150" y="7518418"/>
            <a:ext cx="6470961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1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Medium"/>
                <a:sym typeface="Space Grotesk Medium"/>
              </a:rPr>
              <a:t>Flexibelt anpassningsbar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Euclid Circular A" panose="020B0504000000000000" pitchFamily="34" charset="0"/>
              <a:cs typeface="Space Grotesk Medium" pitchFamily="2" charset="0"/>
              <a:sym typeface="Space Grotesk Medium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Space Grotesk Medium"/>
                <a:sym typeface="Space Grotesk Medium"/>
              </a:rPr>
              <a:t>Till utseendet och storleken på utrymmet kan också ändras efter installationen. Genom att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Space Grotesk Medium"/>
                <a:sym typeface="Space Grotesk Medium"/>
              </a:rPr>
              <a:t>lägga till och ta bort element kan utrymmen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Space Grotesk Medium"/>
                <a:sym typeface="Space Grotesk Medium"/>
              </a:rPr>
              <a:t>skalas efter behov.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Medium" pitchFamily="2" charset="0"/>
              <a:sym typeface="Space Grotesk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232055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5E3BD-303A-24F7-5A62-9421DFE8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">
            <a:extLst>
              <a:ext uri="{FF2B5EF4-FFF2-40B4-BE49-F238E27FC236}">
                <a16:creationId xmlns:a16="http://schemas.microsoft.com/office/drawing/2014/main" id="{A196EABC-721C-9707-D872-75E26594302F}"/>
              </a:ext>
            </a:extLst>
          </p:cNvPr>
          <p:cNvSpPr/>
          <p:nvPr/>
        </p:nvSpPr>
        <p:spPr>
          <a:xfrm>
            <a:off x="1997220" y="5633760"/>
            <a:ext cx="5927800" cy="862262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739AB1CF-136F-DB76-E23A-E9D1BB999A3F}"/>
              </a:ext>
            </a:extLst>
          </p:cNvPr>
          <p:cNvSpPr/>
          <p:nvPr/>
        </p:nvSpPr>
        <p:spPr>
          <a:xfrm>
            <a:off x="1997220" y="6484025"/>
            <a:ext cx="5927800" cy="862262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26561F9D-A327-B272-0EE4-68349B38AF88}"/>
              </a:ext>
            </a:extLst>
          </p:cNvPr>
          <p:cNvSpPr/>
          <p:nvPr/>
        </p:nvSpPr>
        <p:spPr>
          <a:xfrm>
            <a:off x="1997220" y="7334291"/>
            <a:ext cx="5927800" cy="862262"/>
          </a:xfrm>
          <a:prstGeom prst="rect">
            <a:avLst/>
          </a:prstGeom>
          <a:solidFill>
            <a:srgbClr val="D9E1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8" name="Rectangle">
            <a:extLst>
              <a:ext uri="{FF2B5EF4-FFF2-40B4-BE49-F238E27FC236}">
                <a16:creationId xmlns:a16="http://schemas.microsoft.com/office/drawing/2014/main" id="{FF37D173-975C-6213-B8CD-F88F6E2057AF}"/>
              </a:ext>
            </a:extLst>
          </p:cNvPr>
          <p:cNvSpPr/>
          <p:nvPr/>
        </p:nvSpPr>
        <p:spPr>
          <a:xfrm>
            <a:off x="1997220" y="8193164"/>
            <a:ext cx="5927800" cy="86226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AC121C6C-EA11-1C46-5E1D-3264AC58FDCA}"/>
              </a:ext>
            </a:extLst>
          </p:cNvPr>
          <p:cNvSpPr/>
          <p:nvPr/>
        </p:nvSpPr>
        <p:spPr>
          <a:xfrm>
            <a:off x="1997220" y="9055424"/>
            <a:ext cx="5927800" cy="862262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2229A852-5166-4302-0004-1154464D32E5}"/>
              </a:ext>
            </a:extLst>
          </p:cNvPr>
          <p:cNvSpPr/>
          <p:nvPr/>
        </p:nvSpPr>
        <p:spPr>
          <a:xfrm>
            <a:off x="1997220" y="9915001"/>
            <a:ext cx="5927800" cy="862262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1" name="Äänieristys">
            <a:extLst>
              <a:ext uri="{FF2B5EF4-FFF2-40B4-BE49-F238E27FC236}">
                <a16:creationId xmlns:a16="http://schemas.microsoft.com/office/drawing/2014/main" id="{0CE0398B-CB6D-7D75-DE95-45C798204F5C}"/>
              </a:ext>
            </a:extLst>
          </p:cNvPr>
          <p:cNvSpPr txBox="1">
            <a:spLocks/>
          </p:cNvSpPr>
          <p:nvPr/>
        </p:nvSpPr>
        <p:spPr>
          <a:xfrm>
            <a:off x="770625" y="918346"/>
            <a:ext cx="5436744" cy="1025922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 Medium" panose="020B0604000000000000" pitchFamily="34" charset="0"/>
                <a:sym typeface="Neue Machina Regular"/>
              </a:rPr>
              <a:t>Ljudisolering</a:t>
            </a:r>
            <a:endParaRPr kumimoji="0" lang="fi-FI" sz="6000" b="1" i="0" u="none" strike="noStrike" kern="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 Medium" panose="020B0604000000000000" pitchFamily="34" charset="0"/>
              <a:sym typeface="Neue Machina Regular"/>
            </a:endParaRPr>
          </a:p>
        </p:txBody>
      </p: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71A660DF-9D13-6986-6297-B7E68AB9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450" y="1104900"/>
            <a:ext cx="8229601" cy="1150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arhaat mahdolliset äänieristysominaisuudet. Tutkitusti.">
            <a:extLst>
              <a:ext uri="{FF2B5EF4-FFF2-40B4-BE49-F238E27FC236}">
                <a16:creationId xmlns:a16="http://schemas.microsoft.com/office/drawing/2014/main" id="{4E65549B-9B89-5104-65AB-426A6A69D9E8}"/>
              </a:ext>
            </a:extLst>
          </p:cNvPr>
          <p:cNvSpPr txBox="1"/>
          <p:nvPr/>
        </p:nvSpPr>
        <p:spPr>
          <a:xfrm>
            <a:off x="1997219" y="2754650"/>
            <a:ext cx="692318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52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Medium"/>
                <a:sym typeface="Space Grotesk Medium"/>
              </a:rPr>
              <a:t>Branschledande ljudisolering – bevisat i laboratorietester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Medium"/>
              <a:sym typeface="Space Grotesk Medium"/>
            </a:endParaRPr>
          </a:p>
        </p:txBody>
      </p:sp>
      <p:sp>
        <p:nvSpPr>
          <p:cNvPr id="34" name="ISO 23351-1:2020 –standardin mukaiset ääniluokat. Standardilla mitataan äänieristettyjen tilojen puhetasoa. Tulos antaa realistisen kuvan tilan äänieristävyydestä kokonaisuutena, eikä pelkästään materiaaliensa puolesta.">
            <a:extLst>
              <a:ext uri="{FF2B5EF4-FFF2-40B4-BE49-F238E27FC236}">
                <a16:creationId xmlns:a16="http://schemas.microsoft.com/office/drawing/2014/main" id="{6328062D-F81F-63F2-EAD4-9120D4CEBE87}"/>
              </a:ext>
            </a:extLst>
          </p:cNvPr>
          <p:cNvSpPr txBox="1"/>
          <p:nvPr/>
        </p:nvSpPr>
        <p:spPr>
          <a:xfrm>
            <a:off x="1997220" y="10900205"/>
            <a:ext cx="5752902" cy="1170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10000"/>
              </a:lnSpc>
              <a:defRPr sz="12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Space Grotesk Regular"/>
                <a:sym typeface="Space Grotesk Regular"/>
              </a:rPr>
              <a:t>ISO 23351-1:2020-standarden klassificerar ljudnivåer för ljudisolerade utrymmen. Den ger en realistisk bild av utrymmets totala ljudisolering, inte bara baserat på dess material.</a:t>
            </a:r>
          </a:p>
        </p:txBody>
      </p:sp>
      <p:sp>
        <p:nvSpPr>
          <p:cNvPr id="35" name="dB">
            <a:extLst>
              <a:ext uri="{FF2B5EF4-FFF2-40B4-BE49-F238E27FC236}">
                <a16:creationId xmlns:a16="http://schemas.microsoft.com/office/drawing/2014/main" id="{A00D8D66-F148-83DB-C941-B7C4AA93568E}"/>
              </a:ext>
            </a:extLst>
          </p:cNvPr>
          <p:cNvSpPr txBox="1"/>
          <p:nvPr/>
        </p:nvSpPr>
        <p:spPr>
          <a:xfrm>
            <a:off x="2266830" y="4935225"/>
            <a:ext cx="111178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dB</a:t>
            </a:r>
          </a:p>
        </p:txBody>
      </p:sp>
      <p:sp>
        <p:nvSpPr>
          <p:cNvPr id="36" name="Luokka">
            <a:extLst>
              <a:ext uri="{FF2B5EF4-FFF2-40B4-BE49-F238E27FC236}">
                <a16:creationId xmlns:a16="http://schemas.microsoft.com/office/drawing/2014/main" id="{7EB3C2AB-FCC0-CD72-431F-DAB14B35073B}"/>
              </a:ext>
            </a:extLst>
          </p:cNvPr>
          <p:cNvSpPr txBox="1"/>
          <p:nvPr/>
        </p:nvSpPr>
        <p:spPr>
          <a:xfrm>
            <a:off x="4279610" y="4935225"/>
            <a:ext cx="17128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Class</a:t>
            </a: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ea typeface="+mn-ea"/>
              <a:cs typeface="+mn-cs"/>
              <a:sym typeface="Space Grotesk Regular"/>
            </a:endParaRPr>
          </a:p>
        </p:txBody>
      </p:sp>
      <p:sp>
        <p:nvSpPr>
          <p:cNvPr id="37" name="&gt;33">
            <a:extLst>
              <a:ext uri="{FF2B5EF4-FFF2-40B4-BE49-F238E27FC236}">
                <a16:creationId xmlns:a16="http://schemas.microsoft.com/office/drawing/2014/main" id="{EFF50EC2-A6E1-A882-502E-5EEAE8B2487D}"/>
              </a:ext>
            </a:extLst>
          </p:cNvPr>
          <p:cNvSpPr txBox="1"/>
          <p:nvPr/>
        </p:nvSpPr>
        <p:spPr>
          <a:xfrm>
            <a:off x="2266830" y="5760091"/>
            <a:ext cx="111178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&gt;33</a:t>
            </a:r>
          </a:p>
        </p:txBody>
      </p:sp>
      <p:sp>
        <p:nvSpPr>
          <p:cNvPr id="38" name="A+">
            <a:extLst>
              <a:ext uri="{FF2B5EF4-FFF2-40B4-BE49-F238E27FC236}">
                <a16:creationId xmlns:a16="http://schemas.microsoft.com/office/drawing/2014/main" id="{E7835589-A2E5-420B-75B6-5D217373E8CB}"/>
              </a:ext>
            </a:extLst>
          </p:cNvPr>
          <p:cNvSpPr txBox="1"/>
          <p:nvPr/>
        </p:nvSpPr>
        <p:spPr>
          <a:xfrm>
            <a:off x="4279610" y="5760091"/>
            <a:ext cx="17128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A+</a:t>
            </a:r>
          </a:p>
        </p:txBody>
      </p:sp>
      <p:sp>
        <p:nvSpPr>
          <p:cNvPr id="39" name="30-33">
            <a:extLst>
              <a:ext uri="{FF2B5EF4-FFF2-40B4-BE49-F238E27FC236}">
                <a16:creationId xmlns:a16="http://schemas.microsoft.com/office/drawing/2014/main" id="{6278F6F5-C627-BCA6-5EB4-1603C6E6A3B0}"/>
              </a:ext>
            </a:extLst>
          </p:cNvPr>
          <p:cNvSpPr txBox="1"/>
          <p:nvPr/>
        </p:nvSpPr>
        <p:spPr>
          <a:xfrm>
            <a:off x="2266830" y="6610356"/>
            <a:ext cx="14702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30-33</a:t>
            </a:r>
          </a:p>
        </p:txBody>
      </p:sp>
      <p:sp>
        <p:nvSpPr>
          <p:cNvPr id="40" name="A">
            <a:extLst>
              <a:ext uri="{FF2B5EF4-FFF2-40B4-BE49-F238E27FC236}">
                <a16:creationId xmlns:a16="http://schemas.microsoft.com/office/drawing/2014/main" id="{76310D6A-446F-A939-2FFB-1D47FF242403}"/>
              </a:ext>
            </a:extLst>
          </p:cNvPr>
          <p:cNvSpPr txBox="1"/>
          <p:nvPr/>
        </p:nvSpPr>
        <p:spPr>
          <a:xfrm>
            <a:off x="4279610" y="6610356"/>
            <a:ext cx="17128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A</a:t>
            </a:r>
          </a:p>
        </p:txBody>
      </p:sp>
      <p:sp>
        <p:nvSpPr>
          <p:cNvPr id="41" name="25-30">
            <a:extLst>
              <a:ext uri="{FF2B5EF4-FFF2-40B4-BE49-F238E27FC236}">
                <a16:creationId xmlns:a16="http://schemas.microsoft.com/office/drawing/2014/main" id="{8F5AA8E4-ED4E-8A8C-E7ED-C9A17BF8F00F}"/>
              </a:ext>
            </a:extLst>
          </p:cNvPr>
          <p:cNvSpPr txBox="1"/>
          <p:nvPr/>
        </p:nvSpPr>
        <p:spPr>
          <a:xfrm>
            <a:off x="2266830" y="7460621"/>
            <a:ext cx="14702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25-30</a:t>
            </a:r>
          </a:p>
        </p:txBody>
      </p:sp>
      <p:sp>
        <p:nvSpPr>
          <p:cNvPr id="42" name="B">
            <a:extLst>
              <a:ext uri="{FF2B5EF4-FFF2-40B4-BE49-F238E27FC236}">
                <a16:creationId xmlns:a16="http://schemas.microsoft.com/office/drawing/2014/main" id="{CB6A603B-56DC-2044-78E6-9957D72F2933}"/>
              </a:ext>
            </a:extLst>
          </p:cNvPr>
          <p:cNvSpPr txBox="1"/>
          <p:nvPr/>
        </p:nvSpPr>
        <p:spPr>
          <a:xfrm>
            <a:off x="4279610" y="7460621"/>
            <a:ext cx="17128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B</a:t>
            </a:r>
          </a:p>
        </p:txBody>
      </p:sp>
      <p:sp>
        <p:nvSpPr>
          <p:cNvPr id="43" name="20-25">
            <a:extLst>
              <a:ext uri="{FF2B5EF4-FFF2-40B4-BE49-F238E27FC236}">
                <a16:creationId xmlns:a16="http://schemas.microsoft.com/office/drawing/2014/main" id="{CA508BEF-AAEA-4A54-04AC-E63948FFEEFA}"/>
              </a:ext>
            </a:extLst>
          </p:cNvPr>
          <p:cNvSpPr txBox="1"/>
          <p:nvPr/>
        </p:nvSpPr>
        <p:spPr>
          <a:xfrm>
            <a:off x="2266830" y="8319493"/>
            <a:ext cx="14702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20-25</a:t>
            </a:r>
          </a:p>
        </p:txBody>
      </p:sp>
      <p:sp>
        <p:nvSpPr>
          <p:cNvPr id="44" name="C">
            <a:extLst>
              <a:ext uri="{FF2B5EF4-FFF2-40B4-BE49-F238E27FC236}">
                <a16:creationId xmlns:a16="http://schemas.microsoft.com/office/drawing/2014/main" id="{B5A30313-1140-BCC3-D18B-86902F7D86B2}"/>
              </a:ext>
            </a:extLst>
          </p:cNvPr>
          <p:cNvSpPr txBox="1"/>
          <p:nvPr/>
        </p:nvSpPr>
        <p:spPr>
          <a:xfrm>
            <a:off x="4279610" y="8319493"/>
            <a:ext cx="17128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C</a:t>
            </a:r>
          </a:p>
        </p:txBody>
      </p:sp>
      <p:sp>
        <p:nvSpPr>
          <p:cNvPr id="45" name="15-20">
            <a:extLst>
              <a:ext uri="{FF2B5EF4-FFF2-40B4-BE49-F238E27FC236}">
                <a16:creationId xmlns:a16="http://schemas.microsoft.com/office/drawing/2014/main" id="{EB5C86F9-26E9-4BD4-C49D-B900E090F42E}"/>
              </a:ext>
            </a:extLst>
          </p:cNvPr>
          <p:cNvSpPr txBox="1"/>
          <p:nvPr/>
        </p:nvSpPr>
        <p:spPr>
          <a:xfrm>
            <a:off x="2266830" y="9182458"/>
            <a:ext cx="14702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15-20</a:t>
            </a:r>
          </a:p>
        </p:txBody>
      </p:sp>
      <p:sp>
        <p:nvSpPr>
          <p:cNvPr id="46" name="D">
            <a:extLst>
              <a:ext uri="{FF2B5EF4-FFF2-40B4-BE49-F238E27FC236}">
                <a16:creationId xmlns:a16="http://schemas.microsoft.com/office/drawing/2014/main" id="{CFF45BA0-85B5-030A-6AED-4FC38F23B67C}"/>
              </a:ext>
            </a:extLst>
          </p:cNvPr>
          <p:cNvSpPr txBox="1"/>
          <p:nvPr/>
        </p:nvSpPr>
        <p:spPr>
          <a:xfrm>
            <a:off x="4279610" y="9182458"/>
            <a:ext cx="17128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D</a:t>
            </a:r>
          </a:p>
        </p:txBody>
      </p:sp>
      <p:sp>
        <p:nvSpPr>
          <p:cNvPr id="47" name="&lt;15">
            <a:extLst>
              <a:ext uri="{FF2B5EF4-FFF2-40B4-BE49-F238E27FC236}">
                <a16:creationId xmlns:a16="http://schemas.microsoft.com/office/drawing/2014/main" id="{B399969E-1E5A-E066-2264-AB84D76BC433}"/>
              </a:ext>
            </a:extLst>
          </p:cNvPr>
          <p:cNvSpPr txBox="1"/>
          <p:nvPr/>
        </p:nvSpPr>
        <p:spPr>
          <a:xfrm>
            <a:off x="2266830" y="10045424"/>
            <a:ext cx="14702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&lt;15</a:t>
            </a:r>
          </a:p>
        </p:txBody>
      </p:sp>
      <p:sp>
        <p:nvSpPr>
          <p:cNvPr id="48" name="unclassified">
            <a:extLst>
              <a:ext uri="{FF2B5EF4-FFF2-40B4-BE49-F238E27FC236}">
                <a16:creationId xmlns:a16="http://schemas.microsoft.com/office/drawing/2014/main" id="{3C2AA640-23AF-FAF0-BA24-FF7ED11B2342}"/>
              </a:ext>
            </a:extLst>
          </p:cNvPr>
          <p:cNvSpPr txBox="1"/>
          <p:nvPr/>
        </p:nvSpPr>
        <p:spPr>
          <a:xfrm>
            <a:off x="4279610" y="10045424"/>
            <a:ext cx="249302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31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ea typeface="+mn-ea"/>
                <a:cs typeface="+mn-cs"/>
                <a:sym typeface="Space Grotesk Regular"/>
              </a:rPr>
              <a:t>unclassified</a:t>
            </a:r>
          </a:p>
        </p:txBody>
      </p:sp>
      <p:sp>
        <p:nvSpPr>
          <p:cNvPr id="50" name="Octacell 2X1">
            <a:extLst>
              <a:ext uri="{FF2B5EF4-FFF2-40B4-BE49-F238E27FC236}">
                <a16:creationId xmlns:a16="http://schemas.microsoft.com/office/drawing/2014/main" id="{C35E431E-E099-DBF0-1301-954216A28F13}"/>
              </a:ext>
            </a:extLst>
          </p:cNvPr>
          <p:cNvSpPr txBox="1"/>
          <p:nvPr/>
        </p:nvSpPr>
        <p:spPr>
          <a:xfrm>
            <a:off x="8920407" y="5845803"/>
            <a:ext cx="20436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1E3C46"/>
                </a:solidFill>
              </a:defRPr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0" normalizeH="0" baseline="0" noProof="0">
                <a:ln>
                  <a:noFill/>
                </a:ln>
                <a:solidFill>
                  <a:srgbClr val="1E3C46"/>
                </a:solidFill>
                <a:effectLst/>
                <a:uLnTx/>
                <a:uFillTx/>
                <a:latin typeface="Euclid Circular A" panose="020B0504000000000000" pitchFamily="34" charset="0"/>
                <a:ea typeface="+mn-ea"/>
                <a:cs typeface="+mn-cs"/>
                <a:sym typeface="Space Grotesk Regular"/>
              </a:rPr>
              <a:t>Octacell 2X1</a:t>
            </a:r>
          </a:p>
        </p:txBody>
      </p:sp>
      <p:pic>
        <p:nvPicPr>
          <p:cNvPr id="51" name="Image" descr="Image">
            <a:extLst>
              <a:ext uri="{FF2B5EF4-FFF2-40B4-BE49-F238E27FC236}">
                <a16:creationId xmlns:a16="http://schemas.microsoft.com/office/drawing/2014/main" id="{B6123362-D9A4-7854-9B47-F80BE2F3F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691" y="5868040"/>
            <a:ext cx="393701" cy="3937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AA3345E2-90B8-B2F0-46F3-5CC7AEA53005}"/>
              </a:ext>
            </a:extLst>
          </p:cNvPr>
          <p:cNvCxnSpPr>
            <a:cxnSpLocks/>
          </p:cNvCxnSpPr>
          <p:nvPr/>
        </p:nvCxnSpPr>
        <p:spPr>
          <a:xfrm>
            <a:off x="8016460" y="6064891"/>
            <a:ext cx="79835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5544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9D647-B2B5-0E78-81AE-50BFC5BAE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sisä-, lattia, katto, rakennus&#10;&#10;Tekoälyllä luotu sisältö voi olla virheellistä.">
            <a:extLst>
              <a:ext uri="{FF2B5EF4-FFF2-40B4-BE49-F238E27FC236}">
                <a16:creationId xmlns:a16="http://schemas.microsoft.com/office/drawing/2014/main" id="{3DB46198-FE77-D457-D482-07025728B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r="22132"/>
          <a:stretch>
            <a:fillRect/>
          </a:stretch>
        </p:blipFill>
        <p:spPr>
          <a:xfrm>
            <a:off x="12977129" y="1"/>
            <a:ext cx="11406871" cy="13715999"/>
          </a:xfrm>
          <a:prstGeom prst="rect">
            <a:avLst/>
          </a:prstGeom>
        </p:spPr>
      </p:pic>
      <p:sp>
        <p:nvSpPr>
          <p:cNvPr id="40" name="Tekniikka">
            <a:extLst>
              <a:ext uri="{FF2B5EF4-FFF2-40B4-BE49-F238E27FC236}">
                <a16:creationId xmlns:a16="http://schemas.microsoft.com/office/drawing/2014/main" id="{BAE59CF1-8F5E-6222-3897-1403385FEF6E}"/>
              </a:ext>
            </a:extLst>
          </p:cNvPr>
          <p:cNvSpPr txBox="1"/>
          <p:nvPr/>
        </p:nvSpPr>
        <p:spPr>
          <a:xfrm>
            <a:off x="907096" y="7296763"/>
            <a:ext cx="1242328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Tekni</a:t>
            </a:r>
            <a:r>
              <a:rPr kumimoji="0" lang="fi-FI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k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5914FEA5-9DEA-31FF-B7C4-39059092E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42" y="8641710"/>
            <a:ext cx="1148564" cy="1148582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äädettävä ilmanvaihto…">
            <a:extLst>
              <a:ext uri="{FF2B5EF4-FFF2-40B4-BE49-F238E27FC236}">
                <a16:creationId xmlns:a16="http://schemas.microsoft.com/office/drawing/2014/main" id="{DF039B8A-E879-B0D8-5247-CFF59A318649}"/>
              </a:ext>
            </a:extLst>
          </p:cNvPr>
          <p:cNvSpPr txBox="1"/>
          <p:nvPr/>
        </p:nvSpPr>
        <p:spPr>
          <a:xfrm>
            <a:off x="2491915" y="8664568"/>
            <a:ext cx="3092523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Justerbar ventilation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Bold" panose="020B08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cs typeface="Arial"/>
                <a:sym typeface="Space Grotesk Regular"/>
              </a:rPr>
              <a:t>Maskinstyrd till- och frånluftsventilation</a:t>
            </a: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ace Grotesk Regular"/>
              <a:cs typeface="Space Grotesk Regular"/>
              <a:sym typeface="Space Grotesk Regular"/>
            </a:endParaRPr>
          </a:p>
        </p:txBody>
      </p:sp>
      <p:sp>
        <p:nvSpPr>
          <p:cNvPr id="43" name="Säädettävä LED-valaistus…">
            <a:extLst>
              <a:ext uri="{FF2B5EF4-FFF2-40B4-BE49-F238E27FC236}">
                <a16:creationId xmlns:a16="http://schemas.microsoft.com/office/drawing/2014/main" id="{7C480BF9-CA8B-3A92-3B24-4C9C513C0ED7}"/>
              </a:ext>
            </a:extLst>
          </p:cNvPr>
          <p:cNvSpPr txBox="1"/>
          <p:nvPr/>
        </p:nvSpPr>
        <p:spPr>
          <a:xfrm>
            <a:off x="8646784" y="8803067"/>
            <a:ext cx="3214021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Justerbar LED-belysning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Energi-effektiv belysning</a:t>
            </a:r>
          </a:p>
        </p:txBody>
      </p:sp>
      <p:sp>
        <p:nvSpPr>
          <p:cNvPr id="44" name="Pistorasiat…">
            <a:extLst>
              <a:ext uri="{FF2B5EF4-FFF2-40B4-BE49-F238E27FC236}">
                <a16:creationId xmlns:a16="http://schemas.microsoft.com/office/drawing/2014/main" id="{27986A6F-5A81-61C2-161F-2725519411A6}"/>
              </a:ext>
            </a:extLst>
          </p:cNvPr>
          <p:cNvSpPr txBox="1"/>
          <p:nvPr/>
        </p:nvSpPr>
        <p:spPr>
          <a:xfrm>
            <a:off x="2491916" y="10545020"/>
            <a:ext cx="2437894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fi-FI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Eluttag</a:t>
            </a:r>
            <a:endParaRPr kumimoji="0" lang="fi-FI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Bold" panose="020B08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Platserna anpassas enligt dina önskemål</a:t>
            </a:r>
          </a:p>
        </p:txBody>
      </p:sp>
      <p:sp>
        <p:nvSpPr>
          <p:cNvPr id="45" name="Modulaarinen rakenne…">
            <a:extLst>
              <a:ext uri="{FF2B5EF4-FFF2-40B4-BE49-F238E27FC236}">
                <a16:creationId xmlns:a16="http://schemas.microsoft.com/office/drawing/2014/main" id="{A9AD37AE-54B6-3924-36B7-190CB270C486}"/>
              </a:ext>
            </a:extLst>
          </p:cNvPr>
          <p:cNvSpPr txBox="1"/>
          <p:nvPr/>
        </p:nvSpPr>
        <p:spPr>
          <a:xfrm>
            <a:off x="8646784" y="10545020"/>
            <a:ext cx="3547446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Modulär</a:t>
            </a:r>
            <a:r>
              <a:rPr kumimoji="0" lang="sv-SE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 konstruktion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Bold" panose="020B08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 pitchFamily="2" charset="0"/>
                <a:sym typeface="Space Grotesk Regular"/>
              </a:rPr>
              <a:t>Kan flyttas och anpassas inom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 pitchFamily="2" charset="0"/>
                <a:sym typeface="Space Grotesk Regular"/>
              </a:rPr>
              <a:t>en dag</a:t>
            </a:r>
          </a:p>
        </p:txBody>
      </p:sp>
      <p:sp>
        <p:nvSpPr>
          <p:cNvPr id="46" name="Vakiovarustelu">
            <a:extLst>
              <a:ext uri="{FF2B5EF4-FFF2-40B4-BE49-F238E27FC236}">
                <a16:creationId xmlns:a16="http://schemas.microsoft.com/office/drawing/2014/main" id="{E6A7CABF-5A75-A504-4593-0A408550BC45}"/>
              </a:ext>
            </a:extLst>
          </p:cNvPr>
          <p:cNvSpPr txBox="1">
            <a:spLocks/>
          </p:cNvSpPr>
          <p:nvPr/>
        </p:nvSpPr>
        <p:spPr>
          <a:xfrm>
            <a:off x="770625" y="884747"/>
            <a:ext cx="7668766" cy="105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marL="0" marR="0" indent="0" algn="l" defTabSz="2438338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1pPr>
            <a:lvl2pPr marL="1066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2pPr>
            <a:lvl3pPr marL="1676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3pPr>
            <a:lvl4pPr marL="2286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4pPr>
            <a:lvl5pPr marL="28956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5pPr>
            <a:lvl6pPr marL="35052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6pPr>
            <a:lvl7pPr marL="4114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7pPr>
            <a:lvl8pPr marL="4724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8pPr>
            <a:lvl9pPr marL="5334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Regular"/>
                <a:sym typeface="Space Grotesk Regular"/>
              </a:rPr>
              <a:t>Standardutrustning</a:t>
            </a:r>
            <a:endParaRPr kumimoji="0" lang="fi-FI" sz="6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Regular"/>
              <a:sym typeface="Space Grotesk Regular"/>
            </a:endParaRPr>
          </a:p>
        </p:txBody>
      </p:sp>
      <p:pic>
        <p:nvPicPr>
          <p:cNvPr id="47" name="Kuva 46">
            <a:extLst>
              <a:ext uri="{FF2B5EF4-FFF2-40B4-BE49-F238E27FC236}">
                <a16:creationId xmlns:a16="http://schemas.microsoft.com/office/drawing/2014/main" id="{546D913D-B5B6-7897-5503-A231275A5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706" y="10607502"/>
            <a:ext cx="2284254" cy="763965"/>
          </a:xfrm>
          <a:prstGeom prst="rect">
            <a:avLst/>
          </a:prstGeom>
        </p:spPr>
      </p:pic>
      <p:pic>
        <p:nvPicPr>
          <p:cNvPr id="48" name="Kuva 47">
            <a:extLst>
              <a:ext uri="{FF2B5EF4-FFF2-40B4-BE49-F238E27FC236}">
                <a16:creationId xmlns:a16="http://schemas.microsoft.com/office/drawing/2014/main" id="{10136924-B31E-8F4B-A1AE-21D933451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520" y="4418101"/>
            <a:ext cx="1277236" cy="1245760"/>
          </a:xfrm>
          <a:prstGeom prst="rect">
            <a:avLst/>
          </a:prstGeom>
        </p:spPr>
      </p:pic>
      <p:pic>
        <p:nvPicPr>
          <p:cNvPr id="49" name="Picture 4" descr="Fabric Wooly 1002 Koks ">
            <a:extLst>
              <a:ext uri="{FF2B5EF4-FFF2-40B4-BE49-F238E27FC236}">
                <a16:creationId xmlns:a16="http://schemas.microsoft.com/office/drawing/2014/main" id="{0A170FB2-06FF-5A08-C184-408B2209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78" y="4418101"/>
            <a:ext cx="1270186" cy="12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aalattu ulkopinta">
            <a:extLst>
              <a:ext uri="{FF2B5EF4-FFF2-40B4-BE49-F238E27FC236}">
                <a16:creationId xmlns:a16="http://schemas.microsoft.com/office/drawing/2014/main" id="{42CC1E86-10F6-57BF-B2B1-7FC323E2EB71}"/>
              </a:ext>
            </a:extLst>
          </p:cNvPr>
          <p:cNvSpPr txBox="1"/>
          <p:nvPr/>
        </p:nvSpPr>
        <p:spPr>
          <a:xfrm>
            <a:off x="1207108" y="3174732"/>
            <a:ext cx="2415726" cy="95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cs typeface="Space Grotesk Regular"/>
                <a:sym typeface="Space Grotesk Regular"/>
              </a:rPr>
              <a:t>Målad utsida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cs typeface="Arial"/>
                <a:sym typeface="Space Grotesk Regular"/>
              </a:rPr>
              <a:t>Vattenbaserad vit färg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cs typeface="Space Grotesk Regular"/>
              <a:sym typeface="Space Grotesk Regular"/>
            </a:endParaRPr>
          </a:p>
        </p:txBody>
      </p:sp>
      <p:sp>
        <p:nvSpPr>
          <p:cNvPr id="51" name="Square">
            <a:extLst>
              <a:ext uri="{FF2B5EF4-FFF2-40B4-BE49-F238E27FC236}">
                <a16:creationId xmlns:a16="http://schemas.microsoft.com/office/drawing/2014/main" id="{6B3C4A6D-8A87-FB18-BAE3-4301E3582C4E}"/>
              </a:ext>
            </a:extLst>
          </p:cNvPr>
          <p:cNvSpPr/>
          <p:nvPr/>
        </p:nvSpPr>
        <p:spPr>
          <a:xfrm>
            <a:off x="1697150" y="4422794"/>
            <a:ext cx="1293770" cy="1254976"/>
          </a:xfrm>
          <a:prstGeom prst="rect">
            <a:avLst/>
          </a:prstGeom>
          <a:solidFill>
            <a:srgbClr val="FFFFFF"/>
          </a:solidFill>
          <a:ln w="6350">
            <a:solidFill>
              <a:srgbClr val="1D1D1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" name="Sisäpinta">
            <a:extLst>
              <a:ext uri="{FF2B5EF4-FFF2-40B4-BE49-F238E27FC236}">
                <a16:creationId xmlns:a16="http://schemas.microsoft.com/office/drawing/2014/main" id="{2795AF90-4D16-644E-BDDF-69E9AA8A3059}"/>
              </a:ext>
            </a:extLst>
          </p:cNvPr>
          <p:cNvSpPr txBox="1"/>
          <p:nvPr/>
        </p:nvSpPr>
        <p:spPr>
          <a:xfrm>
            <a:off x="5118520" y="3174732"/>
            <a:ext cx="3310202" cy="95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cs typeface="Space Grotesk Regular"/>
                <a:sym typeface="Space Grotesk Regular"/>
              </a:rPr>
              <a:t>Inre Yta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cs typeface="Space Grotesk Regular"/>
                <a:sym typeface="Space Grotesk Regular"/>
              </a:rPr>
              <a:t>Vit ek </a:t>
            </a:r>
            <a:r>
              <a:rPr kumimoji="0" lang="sv-S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cs typeface="Space Grotesk Regular"/>
                <a:sym typeface="Space Grotesk Regular"/>
              </a:rPr>
              <a:t>listpanell</a:t>
            </a: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/>
                <a:cs typeface="Space Grotesk Regular"/>
                <a:sym typeface="Space Grotesk Regular"/>
              </a:rPr>
              <a:t> &amp; grå klädseltyg</a:t>
            </a:r>
          </a:p>
        </p:txBody>
      </p:sp>
      <p:sp>
        <p:nvSpPr>
          <p:cNvPr id="53" name="Seinä">
            <a:extLst>
              <a:ext uri="{FF2B5EF4-FFF2-40B4-BE49-F238E27FC236}">
                <a16:creationId xmlns:a16="http://schemas.microsoft.com/office/drawing/2014/main" id="{3C0239A1-A674-9E00-6135-FFEC0C278D00}"/>
              </a:ext>
            </a:extLst>
          </p:cNvPr>
          <p:cNvSpPr txBox="1"/>
          <p:nvPr/>
        </p:nvSpPr>
        <p:spPr>
          <a:xfrm>
            <a:off x="6989276" y="5787129"/>
            <a:ext cx="63318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Vägg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54" name="Lattia">
            <a:extLst>
              <a:ext uri="{FF2B5EF4-FFF2-40B4-BE49-F238E27FC236}">
                <a16:creationId xmlns:a16="http://schemas.microsoft.com/office/drawing/2014/main" id="{C6DFF435-3314-6CF4-9B8C-2D517E0B381F}"/>
              </a:ext>
            </a:extLst>
          </p:cNvPr>
          <p:cNvSpPr txBox="1"/>
          <p:nvPr/>
        </p:nvSpPr>
        <p:spPr>
          <a:xfrm>
            <a:off x="8858786" y="5787129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Golv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pic>
        <p:nvPicPr>
          <p:cNvPr id="55" name="Picture 6" descr="Interface Heuga 727 tekstiililaatta 4122127 Onyx 50X50">
            <a:extLst>
              <a:ext uri="{FF2B5EF4-FFF2-40B4-BE49-F238E27FC236}">
                <a16:creationId xmlns:a16="http://schemas.microsoft.com/office/drawing/2014/main" id="{58D023C6-572F-28E4-C24B-C911FB0D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786" y="4418100"/>
            <a:ext cx="1251588" cy="124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Luotu kuva">
            <a:extLst>
              <a:ext uri="{FF2B5EF4-FFF2-40B4-BE49-F238E27FC236}">
                <a16:creationId xmlns:a16="http://schemas.microsoft.com/office/drawing/2014/main" id="{FC6586D3-354D-5620-BA75-2CF5C2E9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43" y="10522161"/>
            <a:ext cx="778649" cy="11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Led light - Free electronics icons">
            <a:extLst>
              <a:ext uri="{FF2B5EF4-FFF2-40B4-BE49-F238E27FC236}">
                <a16:creationId xmlns:a16="http://schemas.microsoft.com/office/drawing/2014/main" id="{E039BA39-3F3F-50FB-B6A0-0E542CCE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90" y="8641711"/>
            <a:ext cx="1148581" cy="11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imapaneeli">
            <a:extLst>
              <a:ext uri="{FF2B5EF4-FFF2-40B4-BE49-F238E27FC236}">
                <a16:creationId xmlns:a16="http://schemas.microsoft.com/office/drawing/2014/main" id="{57CB31D5-42B2-FD1C-3097-6597C5E9DDFC}"/>
              </a:ext>
            </a:extLst>
          </p:cNvPr>
          <p:cNvSpPr txBox="1"/>
          <p:nvPr/>
        </p:nvSpPr>
        <p:spPr>
          <a:xfrm>
            <a:off x="5118520" y="5787129"/>
            <a:ext cx="64280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Panel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000803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24D9-5CA9-E18D-3411-F63400248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609FFED-1BC3-37ED-8394-4EB1D1EF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4"/>
          <a:stretch>
            <a:fillRect/>
          </a:stretch>
        </p:blipFill>
        <p:spPr>
          <a:xfrm>
            <a:off x="8240041" y="0"/>
            <a:ext cx="16143960" cy="13716000"/>
          </a:xfrm>
          <a:prstGeom prst="rect">
            <a:avLst/>
          </a:prstGeom>
        </p:spPr>
      </p:pic>
      <p:pic>
        <p:nvPicPr>
          <p:cNvPr id="5" name="Kuva 4" descr="Kuva, joka sisältää kohteen sisä-, lattia, sisustussuunnittelu, seinä&#10;&#10;Tekoälyllä luotu sisältö voi olla virheellistä.">
            <a:extLst>
              <a:ext uri="{FF2B5EF4-FFF2-40B4-BE49-F238E27FC236}">
                <a16:creationId xmlns:a16="http://schemas.microsoft.com/office/drawing/2014/main" id="{B3843879-0ACF-45DB-FF91-05A17E0EC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0040" y="1"/>
            <a:ext cx="16143960" cy="13715999"/>
          </a:xfrm>
          <a:prstGeom prst="rect">
            <a:avLst/>
          </a:prstGeom>
        </p:spPr>
      </p:pic>
      <p:sp>
        <p:nvSpPr>
          <p:cNvPr id="2" name="Maalattu ulkopinta">
            <a:extLst>
              <a:ext uri="{FF2B5EF4-FFF2-40B4-BE49-F238E27FC236}">
                <a16:creationId xmlns:a16="http://schemas.microsoft.com/office/drawing/2014/main" id="{3C8687FB-606D-A054-49AF-8BA70A81E56B}"/>
              </a:ext>
            </a:extLst>
          </p:cNvPr>
          <p:cNvSpPr txBox="1"/>
          <p:nvPr/>
        </p:nvSpPr>
        <p:spPr>
          <a:xfrm>
            <a:off x="907096" y="2456544"/>
            <a:ext cx="3443250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Träfanerad</a:t>
            </a:r>
            <a:r>
              <a:rPr kumimoji="0" lang="fi-FI" sz="2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utsida</a:t>
            </a:r>
            <a:endParaRPr kumimoji="0" sz="2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6" name="Vakiovarustelu">
            <a:extLst>
              <a:ext uri="{FF2B5EF4-FFF2-40B4-BE49-F238E27FC236}">
                <a16:creationId xmlns:a16="http://schemas.microsoft.com/office/drawing/2014/main" id="{40B7ED00-06DF-D420-2188-0537BE0252F4}"/>
              </a:ext>
            </a:extLst>
          </p:cNvPr>
          <p:cNvSpPr txBox="1">
            <a:spLocks/>
          </p:cNvSpPr>
          <p:nvPr/>
        </p:nvSpPr>
        <p:spPr>
          <a:xfrm>
            <a:off x="770625" y="884747"/>
            <a:ext cx="7123745" cy="105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marL="0" marR="0" indent="0" algn="l" defTabSz="2438338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1pPr>
            <a:lvl2pPr marL="1066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2pPr>
            <a:lvl3pPr marL="1676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3pPr>
            <a:lvl4pPr marL="2286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4pPr>
            <a:lvl5pPr marL="28956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5pPr>
            <a:lvl6pPr marL="35052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6pPr>
            <a:lvl7pPr marL="4114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7pPr>
            <a:lvl8pPr marL="4724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8pPr>
            <a:lvl9pPr marL="5334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Regular"/>
                <a:sym typeface="Space Grotesk Regular"/>
              </a:rPr>
              <a:t>Skräddarsy</a:t>
            </a:r>
            <a:r>
              <a:rPr kumimoji="0" lang="fi-FI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Regular"/>
                <a:sym typeface="Space Grotesk Regular"/>
              </a:rPr>
              <a:t>ert</a:t>
            </a:r>
            <a:r>
              <a:rPr kumimoji="0" lang="fi-FI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Regular"/>
                <a:sym typeface="Space Grotesk Regular"/>
              </a:rPr>
              <a:t>rum</a:t>
            </a:r>
            <a:endParaRPr kumimoji="0" lang="fi-FI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Regular"/>
              <a:sym typeface="Space Grotesk Regular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FB7C4F1-71C6-F86B-608C-498397CCD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41" y="3201563"/>
            <a:ext cx="1367041" cy="1379787"/>
          </a:xfrm>
          <a:prstGeom prst="rect">
            <a:avLst/>
          </a:prstGeom>
        </p:spPr>
      </p:pic>
      <p:sp>
        <p:nvSpPr>
          <p:cNvPr id="10" name="Rimapaneeli">
            <a:extLst>
              <a:ext uri="{FF2B5EF4-FFF2-40B4-BE49-F238E27FC236}">
                <a16:creationId xmlns:a16="http://schemas.microsoft.com/office/drawing/2014/main" id="{EBED837D-CFCF-23E9-7D33-8FD8810B4B5C}"/>
              </a:ext>
            </a:extLst>
          </p:cNvPr>
          <p:cNvSpPr txBox="1"/>
          <p:nvPr/>
        </p:nvSpPr>
        <p:spPr>
          <a:xfrm>
            <a:off x="1476654" y="4663535"/>
            <a:ext cx="32701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00"/>
            </a:lvl1pPr>
          </a:lstStyle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 pitchFamily="2" charset="0"/>
                <a:sym typeface="Space Grotesk Regular"/>
              </a:rPr>
              <a:t>Ek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 pitchFamily="2" charset="0"/>
              <a:sym typeface="Space Grotesk Regular"/>
            </a:endParaRPr>
          </a:p>
        </p:txBody>
      </p:sp>
      <p:sp>
        <p:nvSpPr>
          <p:cNvPr id="11" name="Maalattu ulkopinta">
            <a:extLst>
              <a:ext uri="{FF2B5EF4-FFF2-40B4-BE49-F238E27FC236}">
                <a16:creationId xmlns:a16="http://schemas.microsoft.com/office/drawing/2014/main" id="{9859A2FF-730D-FF8F-310D-AE04D6DADA4F}"/>
              </a:ext>
            </a:extLst>
          </p:cNvPr>
          <p:cNvSpPr txBox="1"/>
          <p:nvPr/>
        </p:nvSpPr>
        <p:spPr>
          <a:xfrm>
            <a:off x="907095" y="5314829"/>
            <a:ext cx="3717364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Specialmålade</a:t>
            </a:r>
            <a:r>
              <a:rPr kumimoji="0" lang="fi-FI" sz="2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ytor</a:t>
            </a:r>
            <a:endParaRPr kumimoji="0" lang="fi-FI" sz="2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Alla RAL-</a:t>
            </a:r>
            <a:r>
              <a:rPr kumimoji="0" lang="fi-FI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färger</a:t>
            </a:r>
            <a:r>
              <a:rPr kumimoji="0" lang="fi-FI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tillgängliga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61F780B3-167E-08FC-9834-FC5341131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08146" y="6510060"/>
            <a:ext cx="2631073" cy="2743200"/>
          </a:xfrm>
          <a:prstGeom prst="rect">
            <a:avLst/>
          </a:prstGeom>
        </p:spPr>
      </p:pic>
      <p:sp>
        <p:nvSpPr>
          <p:cNvPr id="14" name="Maalattu ulkopinta">
            <a:extLst>
              <a:ext uri="{FF2B5EF4-FFF2-40B4-BE49-F238E27FC236}">
                <a16:creationId xmlns:a16="http://schemas.microsoft.com/office/drawing/2014/main" id="{B2B6B02A-A0FE-1A96-2DB2-3F185CD70265}"/>
              </a:ext>
            </a:extLst>
          </p:cNvPr>
          <p:cNvSpPr txBox="1"/>
          <p:nvPr/>
        </p:nvSpPr>
        <p:spPr>
          <a:xfrm>
            <a:off x="952082" y="9407180"/>
            <a:ext cx="5060681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Färger</a:t>
            </a:r>
            <a:r>
              <a:rPr kumimoji="0" lang="fi-FI" sz="2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för </a:t>
            </a: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invändig</a:t>
            </a:r>
            <a:r>
              <a:rPr kumimoji="0" lang="fi-FI" sz="2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klädsel</a:t>
            </a:r>
            <a:endParaRPr kumimoji="0" lang="fi-FI" sz="2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73 olika tygnyanser av </a:t>
            </a:r>
            <a:r>
              <a:rPr kumimoji="0" lang="sv-S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Nevotex</a:t>
            </a:r>
            <a:r>
              <a:rPr kumimoji="0" 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sv-S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Wooly</a:t>
            </a:r>
            <a:endParaRPr kumimoji="0" lang="fi-FI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7267B712-1CB1-EED0-F5DE-C82C5286D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16" y="10539707"/>
            <a:ext cx="5312377" cy="15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77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EEA95-1697-AA4A-DD48-31EC89DA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sisä-, Toimistorakennus, seinä, tuoli&#10;&#10;Tekoälyllä luotu sisältö voi olla virheellistä.">
            <a:extLst>
              <a:ext uri="{FF2B5EF4-FFF2-40B4-BE49-F238E27FC236}">
                <a16:creationId xmlns:a16="http://schemas.microsoft.com/office/drawing/2014/main" id="{0EE7A8A5-F32A-D9DD-3672-372C13044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1"/>
          <a:stretch>
            <a:fillRect/>
          </a:stretch>
        </p:blipFill>
        <p:spPr>
          <a:xfrm>
            <a:off x="9251250" y="1"/>
            <a:ext cx="15132749" cy="13716000"/>
          </a:xfrm>
          <a:prstGeom prst="rect">
            <a:avLst/>
          </a:prstGeom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2F7051F-2555-D4C5-C052-BDB357B9E7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D1D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498" y="5640584"/>
            <a:ext cx="783606" cy="1017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D6FCD60-AECD-DF33-2F47-AF2EF2380E2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1D1D1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2575" y="7184457"/>
            <a:ext cx="884272" cy="1150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E3B024B-31E8-6719-441C-077141A0DF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1D1D1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7248" y="9751228"/>
            <a:ext cx="1018266" cy="114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Kuva 5" descr="Ylänuoli tasaisella täytöllä">
            <a:extLst>
              <a:ext uri="{FF2B5EF4-FFF2-40B4-BE49-F238E27FC236}">
                <a16:creationId xmlns:a16="http://schemas.microsoft.com/office/drawing/2014/main" id="{8E89DB5B-41C3-0B23-671C-464EA568B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73" y="2329827"/>
            <a:ext cx="1159404" cy="82055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E88E219-E93B-0038-343B-A9D66A47E783}"/>
              </a:ext>
            </a:extLst>
          </p:cNvPr>
          <p:cNvSpPr txBox="1"/>
          <p:nvPr/>
        </p:nvSpPr>
        <p:spPr>
          <a:xfrm>
            <a:off x="837649" y="3080681"/>
            <a:ext cx="11950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lvl="0" indent="0" algn="ctr" defTabSz="4876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150 mm</a:t>
            </a:r>
          </a:p>
        </p:txBody>
      </p:sp>
      <p:pic>
        <p:nvPicPr>
          <p:cNvPr id="8" name="Kuva 7" descr="Kuva, joka sisältää kohteen näyttö, kuvakaappaus, Näyttölaite, Litteä näyttö&#10;&#10;Tekoälyllä luotu sisältö voi olla virheellistä.">
            <a:extLst>
              <a:ext uri="{FF2B5EF4-FFF2-40B4-BE49-F238E27FC236}">
                <a16:creationId xmlns:a16="http://schemas.microsoft.com/office/drawing/2014/main" id="{082A0BB6-E8BD-88A9-3592-8FC1789507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6" y="11237863"/>
            <a:ext cx="1564599" cy="1090028"/>
          </a:xfrm>
          <a:prstGeom prst="rect">
            <a:avLst/>
          </a:prstGeom>
        </p:spPr>
      </p:pic>
      <p:pic>
        <p:nvPicPr>
          <p:cNvPr id="9" name="Kuva 8" descr="Kuva, joka sisältää kohteen Suorakaide, kuvakaappaus, valkoinen, muotoilu&#10;&#10;Tekoälyllä luotu sisältö voi olla virheellistä.">
            <a:extLst>
              <a:ext uri="{FF2B5EF4-FFF2-40B4-BE49-F238E27FC236}">
                <a16:creationId xmlns:a16="http://schemas.microsoft.com/office/drawing/2014/main" id="{34ABCEE2-2E23-2D8F-97DB-D1B296A8C9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1" y="3918490"/>
            <a:ext cx="682940" cy="1196047"/>
          </a:xfrm>
          <a:prstGeom prst="rect">
            <a:avLst/>
          </a:prstGeom>
        </p:spPr>
      </p:pic>
      <p:sp>
        <p:nvSpPr>
          <p:cNvPr id="10" name="Lisävarustelu">
            <a:extLst>
              <a:ext uri="{FF2B5EF4-FFF2-40B4-BE49-F238E27FC236}">
                <a16:creationId xmlns:a16="http://schemas.microsoft.com/office/drawing/2014/main" id="{9B432174-6E9D-63BE-4F8E-D30B9A86085F}"/>
              </a:ext>
            </a:extLst>
          </p:cNvPr>
          <p:cNvSpPr txBox="1">
            <a:spLocks/>
          </p:cNvSpPr>
          <p:nvPr/>
        </p:nvSpPr>
        <p:spPr>
          <a:xfrm>
            <a:off x="713802" y="413747"/>
            <a:ext cx="6282169" cy="86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marL="0" marR="0" indent="0" algn="l" defTabSz="2438338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1pPr>
            <a:lvl2pPr marL="1066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2pPr>
            <a:lvl3pPr marL="1676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3pPr>
            <a:lvl4pPr marL="2286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4pPr>
            <a:lvl5pPr marL="28956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5pPr>
            <a:lvl6pPr marL="35052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6pPr>
            <a:lvl7pPr marL="41148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7pPr>
            <a:lvl8pPr marL="47244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8pPr>
            <a:lvl9pPr marL="5334000" marR="0" indent="-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pace Grotesk Regular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cs typeface="Space Grotesk Regular"/>
                <a:sym typeface="Space Grotesk Regular"/>
              </a:rPr>
              <a:t>Tillbehörsutrustning</a:t>
            </a:r>
            <a:endParaRPr kumimoji="0" lang="fi-FI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 Medium" panose="020B06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11" name="Jäähdytys…">
            <a:extLst>
              <a:ext uri="{FF2B5EF4-FFF2-40B4-BE49-F238E27FC236}">
                <a16:creationId xmlns:a16="http://schemas.microsoft.com/office/drawing/2014/main" id="{235C0C2B-CB85-A479-0094-EF64C62131CF}"/>
              </a:ext>
            </a:extLst>
          </p:cNvPr>
          <p:cNvSpPr txBox="1"/>
          <p:nvPr/>
        </p:nvSpPr>
        <p:spPr>
          <a:xfrm>
            <a:off x="2466468" y="2369561"/>
            <a:ext cx="5891148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Höjning av innertaket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lang="sv-SE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Innertaket kan höjas med 150 mm, vilket ger en inre höjd på 2200 mm.</a:t>
            </a:r>
          </a:p>
        </p:txBody>
      </p:sp>
      <p:sp>
        <p:nvSpPr>
          <p:cNvPr id="12" name="Antibakteeriset pinnat…">
            <a:extLst>
              <a:ext uri="{FF2B5EF4-FFF2-40B4-BE49-F238E27FC236}">
                <a16:creationId xmlns:a16="http://schemas.microsoft.com/office/drawing/2014/main" id="{869D511B-3F9A-13A8-AAB6-E4209ED136C1}"/>
              </a:ext>
            </a:extLst>
          </p:cNvPr>
          <p:cNvSpPr txBox="1"/>
          <p:nvPr/>
        </p:nvSpPr>
        <p:spPr>
          <a:xfrm>
            <a:off x="2466468" y="3976179"/>
            <a:ext cx="6448881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Siktsskydd för glasytor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lang="sv-SE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Alla glasytor kan tejpas och justerbara </a:t>
            </a:r>
            <a:r>
              <a:rPr kumimoji="0" lang="sv-S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plissègardiner</a:t>
            </a: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 kan</a:t>
            </a:r>
            <a:b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installeras på glasväggarna.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Regular"/>
              <a:sym typeface="Space Grotesk Bold"/>
            </a:endParaRPr>
          </a:p>
        </p:txBody>
      </p:sp>
      <p:sp>
        <p:nvSpPr>
          <p:cNvPr id="13" name="Lukitusjärjestelmät…">
            <a:extLst>
              <a:ext uri="{FF2B5EF4-FFF2-40B4-BE49-F238E27FC236}">
                <a16:creationId xmlns:a16="http://schemas.microsoft.com/office/drawing/2014/main" id="{0FD9AA64-201D-1F2A-002F-251C547A2746}"/>
              </a:ext>
            </a:extLst>
          </p:cNvPr>
          <p:cNvSpPr txBox="1"/>
          <p:nvPr/>
        </p:nvSpPr>
        <p:spPr>
          <a:xfrm>
            <a:off x="2466468" y="5605554"/>
            <a:ext cx="4316887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Låssystem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lang="sv-SE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Vi kan installera olika låssystem</a:t>
            </a:r>
            <a:b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och åtkomstkontrollsystem i lokalerna.</a:t>
            </a:r>
            <a:endParaRPr kumimoji="0" lang="fi-FI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</p:txBody>
      </p:sp>
      <p:sp>
        <p:nvSpPr>
          <p:cNvPr id="14" name="Palosammutus…">
            <a:extLst>
              <a:ext uri="{FF2B5EF4-FFF2-40B4-BE49-F238E27FC236}">
                <a16:creationId xmlns:a16="http://schemas.microsoft.com/office/drawing/2014/main" id="{2537D7D1-A9CF-EE02-094F-506A163FF886}"/>
              </a:ext>
            </a:extLst>
          </p:cNvPr>
          <p:cNvSpPr txBox="1"/>
          <p:nvPr/>
        </p:nvSpPr>
        <p:spPr>
          <a:xfrm>
            <a:off x="2473900" y="7226938"/>
            <a:ext cx="4244752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Brandsläckning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lang="sv-SE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Automatiskt fungerande självständigt</a:t>
            </a:r>
            <a:b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brandsläckningssystem.</a:t>
            </a:r>
          </a:p>
        </p:txBody>
      </p:sp>
      <p:sp>
        <p:nvSpPr>
          <p:cNvPr id="15" name="Kalustus ja varustelu">
            <a:extLst>
              <a:ext uri="{FF2B5EF4-FFF2-40B4-BE49-F238E27FC236}">
                <a16:creationId xmlns:a16="http://schemas.microsoft.com/office/drawing/2014/main" id="{5342CCCB-0182-7106-C338-C9D58707BDBF}"/>
              </a:ext>
            </a:extLst>
          </p:cNvPr>
          <p:cNvSpPr txBox="1"/>
          <p:nvPr/>
        </p:nvSpPr>
        <p:spPr>
          <a:xfrm>
            <a:off x="818693" y="8864307"/>
            <a:ext cx="4756110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Möblering</a:t>
            </a:r>
            <a:r>
              <a:rPr kumimoji="0" lang="fi-FI" sz="2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och</a:t>
            </a:r>
            <a:r>
              <a:rPr kumimoji="0" lang="fi-FI" sz="2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utrustning</a:t>
            </a:r>
            <a:endParaRPr kumimoji="0" lang="fi-FI" sz="2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16" name="Tekniikka">
            <a:extLst>
              <a:ext uri="{FF2B5EF4-FFF2-40B4-BE49-F238E27FC236}">
                <a16:creationId xmlns:a16="http://schemas.microsoft.com/office/drawing/2014/main" id="{71763941-6343-969B-F8C1-98EBEF6AA7AD}"/>
              </a:ext>
            </a:extLst>
          </p:cNvPr>
          <p:cNvSpPr txBox="1"/>
          <p:nvPr/>
        </p:nvSpPr>
        <p:spPr>
          <a:xfrm>
            <a:off x="818693" y="1459358"/>
            <a:ext cx="1301638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Tekn</a:t>
            </a:r>
            <a:r>
              <a:rPr kumimoji="0" lang="fi-FI" sz="29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ik</a:t>
            </a:r>
            <a:endParaRPr kumimoji="0" sz="2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</p:txBody>
      </p:sp>
      <p:sp>
        <p:nvSpPr>
          <p:cNvPr id="17" name="Kalusteet…">
            <a:extLst>
              <a:ext uri="{FF2B5EF4-FFF2-40B4-BE49-F238E27FC236}">
                <a16:creationId xmlns:a16="http://schemas.microsoft.com/office/drawing/2014/main" id="{1459277B-5DD6-4C33-0DDB-97650606C3B8}"/>
              </a:ext>
            </a:extLst>
          </p:cNvPr>
          <p:cNvSpPr txBox="1"/>
          <p:nvPr/>
        </p:nvSpPr>
        <p:spPr>
          <a:xfrm>
            <a:off x="2471177" y="9866119"/>
            <a:ext cx="5507918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Möbler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lang="sv-SE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Våra utrym kan möbleras fritt med valfria möbler</a:t>
            </a:r>
            <a: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Regular"/>
                <a:sym typeface="Space Grotesk Bold"/>
              </a:rPr>
              <a:t>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Regular"/>
              <a:sym typeface="Space Grotesk Bold"/>
            </a:endParaRPr>
          </a:p>
        </p:txBody>
      </p:sp>
      <p:sp>
        <p:nvSpPr>
          <p:cNvPr id="18" name="AV-laitteet…">
            <a:extLst>
              <a:ext uri="{FF2B5EF4-FFF2-40B4-BE49-F238E27FC236}">
                <a16:creationId xmlns:a16="http://schemas.microsoft.com/office/drawing/2014/main" id="{451E3F18-1924-1EB5-0B5F-26EC93323990}"/>
              </a:ext>
            </a:extLst>
          </p:cNvPr>
          <p:cNvSpPr txBox="1"/>
          <p:nvPr/>
        </p:nvSpPr>
        <p:spPr>
          <a:xfrm>
            <a:off x="2466468" y="11108333"/>
            <a:ext cx="6548612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AV-utrustning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endParaRPr kumimoji="0" lang="sv-SE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ea typeface="Space Grotesk Bold"/>
              <a:cs typeface="Space Grotesk Bold"/>
              <a:sym typeface="Space Grotesk Bold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Space Grotesk Bold"/>
                <a:ea typeface="Space Grotesk Bold"/>
                <a:cs typeface="Space Grotesk Bold"/>
                <a:sym typeface="Space Grotesk Bold"/>
              </a:defRPr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Utrymmen kan utrustas med en mängd av olika </a:t>
            </a:r>
            <a:r>
              <a:rPr kumimoji="0" lang="sv-SE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Av-enheter</a:t>
            </a: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,</a:t>
            </a:r>
            <a:b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såsom skärmar, bokningssystem </a:t>
            </a:r>
            <a:b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</a:b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ea typeface="Space Grotesk Bold"/>
                <a:cs typeface="Space Grotesk Bold"/>
                <a:sym typeface="Space Grotesk Bold"/>
              </a:rPr>
              <a:t>och videokonferensutrustning.</a:t>
            </a:r>
          </a:p>
        </p:txBody>
      </p:sp>
    </p:spTree>
    <p:extLst>
      <p:ext uri="{BB962C8B-B14F-4D97-AF65-F5344CB8AC3E}">
        <p14:creationId xmlns:p14="http://schemas.microsoft.com/office/powerpoint/2010/main" val="42636983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CFD34-2A46-EBE3-406A-FE25B13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A654A012-0920-F172-279B-7FE913BBD550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JTP52619.jpg">
            <a:extLst>
              <a:ext uri="{FF2B5EF4-FFF2-40B4-BE49-F238E27FC236}">
                <a16:creationId xmlns:a16="http://schemas.microsoft.com/office/drawing/2014/main" id="{22FAE92B-0D1A-027C-DC53-9F52D62FE5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241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19752CA-4B8A-073E-A2E5-E504EB965713}"/>
              </a:ext>
            </a:extLst>
          </p:cNvPr>
          <p:cNvSpPr txBox="1"/>
          <p:nvPr/>
        </p:nvSpPr>
        <p:spPr>
          <a:xfrm>
            <a:off x="658368" y="766404"/>
            <a:ext cx="10533888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>
              <a:defRPr/>
            </a:pPr>
            <a:r>
              <a:rPr lang="fi-FI" sz="8800" dirty="0">
                <a:solidFill>
                  <a:srgbClr val="FDFF32"/>
                </a:solidFill>
                <a:latin typeface="Euclid Circular A Bold" panose="020B0804000000000000" pitchFamily="34" charset="0"/>
              </a:rPr>
              <a:t>Octacell </a:t>
            </a:r>
            <a:r>
              <a:rPr lang="fi-FI" sz="8800" dirty="0" err="1">
                <a:solidFill>
                  <a:srgbClr val="FDFF32"/>
                </a:solidFill>
                <a:latin typeface="Euclid Circular A Bold" panose="020B0804000000000000" pitchFamily="34" charset="0"/>
              </a:rPr>
              <a:t>telefonbås</a:t>
            </a:r>
            <a:endParaRPr lang="fi-FI" sz="8800" dirty="0">
              <a:solidFill>
                <a:srgbClr val="FDFF32"/>
              </a:solidFill>
              <a:latin typeface="Euclid Circular A Bold" panose="020B0804000000000000" pitchFamily="34" charset="0"/>
            </a:endParaRPr>
          </a:p>
        </p:txBody>
      </p:sp>
      <p:pic>
        <p:nvPicPr>
          <p:cNvPr id="6" name="Kuva 5" descr="Kuva, joka sisältää kohteen Fontti, Grafiikka, musta, kuvakaappaus&#10;&#10;Tekoälyllä luotu sisältö voi olla virheellistä.">
            <a:extLst>
              <a:ext uri="{FF2B5EF4-FFF2-40B4-BE49-F238E27FC236}">
                <a16:creationId xmlns:a16="http://schemas.microsoft.com/office/drawing/2014/main" id="{2F74BCC8-2225-8272-1E51-99AAAE39AE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" y="12435048"/>
            <a:ext cx="2157985" cy="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264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2DA91-F93F-7DFB-3281-0EFFDB73B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EB5BE8B6-2F16-00FC-B557-F9A30B48D60B}"/>
              </a:ext>
            </a:extLst>
          </p:cNvPr>
          <p:cNvCxnSpPr/>
          <p:nvPr/>
        </p:nvCxnSpPr>
        <p:spPr>
          <a:xfrm>
            <a:off x="16516056" y="1804995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1527CD79-6239-6680-3EFB-1F3A8F747FDC}"/>
              </a:ext>
            </a:extLst>
          </p:cNvPr>
          <p:cNvCxnSpPr/>
          <p:nvPr/>
        </p:nvCxnSpPr>
        <p:spPr>
          <a:xfrm>
            <a:off x="7867930" y="1817767"/>
            <a:ext cx="0" cy="1010600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Puhelin- ja videoneuvottelutilat">
            <a:extLst>
              <a:ext uri="{FF2B5EF4-FFF2-40B4-BE49-F238E27FC236}">
                <a16:creationId xmlns:a16="http://schemas.microsoft.com/office/drawing/2014/main" id="{FFAD5A42-0C23-97E4-FF1E-8614812FD8DA}"/>
              </a:ext>
            </a:extLst>
          </p:cNvPr>
          <p:cNvSpPr txBox="1">
            <a:spLocks/>
          </p:cNvSpPr>
          <p:nvPr/>
        </p:nvSpPr>
        <p:spPr>
          <a:xfrm>
            <a:off x="652824" y="456812"/>
            <a:ext cx="8795885" cy="687368"/>
          </a:xfrm>
          <a:prstGeom prst="rect">
            <a:avLst/>
          </a:prstGeom>
        </p:spPr>
        <p:txBody>
          <a:bodyPr/>
          <a:lstStyle>
            <a:lvl1pPr marL="0" marR="0" indent="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1pPr>
            <a:lvl2pPr marL="586738" marR="0" indent="-586738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2pPr>
            <a:lvl3pPr marL="1200854" marR="0" indent="-667452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3pPr>
            <a:lvl4pPr marL="1812924" marR="0" indent="-733424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4pPr>
            <a:lvl5pPr marL="2584980" marR="0" indent="-972080" algn="l" defTabSz="18288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solidFill>
                  <a:srgbClr val="0A0A0A"/>
                </a:solidFill>
                <a:uFillTx/>
                <a:latin typeface="Euclid Circular A" panose="020B0504000000000000" pitchFamily="34" charset="77"/>
                <a:ea typeface="Euclid Circular A" panose="020B0504000000000000" pitchFamily="34" charset="77"/>
                <a:cs typeface="Euclid Circular A" panose="020B0504000000000000" pitchFamily="34" charset="77"/>
                <a:sym typeface="Neue Machina Regular"/>
              </a:defRPr>
            </a:lvl5pPr>
            <a:lvl6pPr marL="3058582" marR="0" indent="-91545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6pPr>
            <a:lvl7pPr marL="3581400" marR="0" indent="-8890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7pPr>
            <a:lvl8pPr marL="4109508" marR="0" indent="-88370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8pPr>
            <a:lvl9pPr marL="4671482" marR="0" indent="-91546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000" b="0" i="0" u="none" strike="noStrike" cap="none" spc="0" baseline="0">
                <a:solidFill>
                  <a:srgbClr val="0A0A0A"/>
                </a:solidFill>
                <a:uFillTx/>
                <a:latin typeface="Neue Machina Regular"/>
                <a:ea typeface="Neue Machina Regular"/>
                <a:cs typeface="Neue Machina Regular"/>
                <a:sym typeface="Neue Machina Regular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Euclid Circular A" panose="020B0504000000000000" pitchFamily="34" charset="77"/>
                <a:sym typeface="Neue Machina Regular"/>
              </a:rPr>
              <a:t>Telefonbås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Euclid Circular A" panose="020B0504000000000000" pitchFamily="34" charset="77"/>
              <a:sym typeface="Neue Machina Regular"/>
            </a:endParaRPr>
          </a:p>
        </p:txBody>
      </p:sp>
      <p:sp>
        <p:nvSpPr>
          <p:cNvPr id="13" name="1X1 (1,1 m²)">
            <a:extLst>
              <a:ext uri="{FF2B5EF4-FFF2-40B4-BE49-F238E27FC236}">
                <a16:creationId xmlns:a16="http://schemas.microsoft.com/office/drawing/2014/main" id="{605B9D21-1D90-A592-0B42-EEE0781C4AB1}"/>
              </a:ext>
            </a:extLst>
          </p:cNvPr>
          <p:cNvSpPr txBox="1"/>
          <p:nvPr/>
        </p:nvSpPr>
        <p:spPr>
          <a:xfrm>
            <a:off x="1501218" y="1817767"/>
            <a:ext cx="481066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1X1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(1,1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Telefonbås</a:t>
            </a:r>
          </a:p>
        </p:txBody>
      </p:sp>
      <p:sp>
        <p:nvSpPr>
          <p:cNvPr id="14" name="Ulkomitat: L x S x K 1050 x 1050 x 2250">
            <a:extLst>
              <a:ext uri="{FF2B5EF4-FFF2-40B4-BE49-F238E27FC236}">
                <a16:creationId xmlns:a16="http://schemas.microsoft.com/office/drawing/2014/main" id="{547E8271-0C08-06A4-ECB7-BF76AAF2843A}"/>
              </a:ext>
            </a:extLst>
          </p:cNvPr>
          <p:cNvSpPr txBox="1"/>
          <p:nvPr/>
        </p:nvSpPr>
        <p:spPr>
          <a:xfrm>
            <a:off x="1501218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lang="fi-FI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1050 mm x 1050 mm x 2230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250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228 kg/m2</a:t>
            </a:r>
          </a:p>
        </p:txBody>
      </p:sp>
      <p:sp>
        <p:nvSpPr>
          <p:cNvPr id="22" name="1X1 (1,1 m²)">
            <a:extLst>
              <a:ext uri="{FF2B5EF4-FFF2-40B4-BE49-F238E27FC236}">
                <a16:creationId xmlns:a16="http://schemas.microsoft.com/office/drawing/2014/main" id="{43DD0E3E-81E1-3247-00D5-E518E46CC099}"/>
              </a:ext>
            </a:extLst>
          </p:cNvPr>
          <p:cNvSpPr txBox="1"/>
          <p:nvPr/>
        </p:nvSpPr>
        <p:spPr>
          <a:xfrm>
            <a:off x="9350181" y="1834407"/>
            <a:ext cx="568362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X1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(1,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9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Telefonbås</a:t>
            </a:r>
          </a:p>
        </p:txBody>
      </p:sp>
      <p:sp>
        <p:nvSpPr>
          <p:cNvPr id="23" name="1X1 (1,1 m²)">
            <a:extLst>
              <a:ext uri="{FF2B5EF4-FFF2-40B4-BE49-F238E27FC236}">
                <a16:creationId xmlns:a16="http://schemas.microsoft.com/office/drawing/2014/main" id="{5D6F41BF-3453-0825-D48D-E802B49DFE3C}"/>
              </a:ext>
            </a:extLst>
          </p:cNvPr>
          <p:cNvSpPr txBox="1"/>
          <p:nvPr/>
        </p:nvSpPr>
        <p:spPr>
          <a:xfrm>
            <a:off x="17696089" y="1840307"/>
            <a:ext cx="570502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X</a:t>
            </a:r>
            <a:r>
              <a:rPr lang="fi-FI" sz="2800" dirty="0"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1,5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 Medium" panose="020B0604000000000000" pitchFamily="34" charset="0"/>
                <a:ea typeface="Space Grotesk Bold"/>
                <a:cs typeface="Space Grotesk Bold"/>
                <a:sym typeface="Space Grotesk Bold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(</a:t>
            </a:r>
            <a:r>
              <a:rPr lang="fi-FI" sz="2800" dirty="0">
                <a:latin typeface="Euclid Circular A" panose="020B0504000000000000" pitchFamily="34" charset="0"/>
                <a:cs typeface="Space Grotesk Regular"/>
              </a:rPr>
              <a:t>2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,</a:t>
            </a:r>
            <a:r>
              <a:rPr lang="fi-FI" sz="2800" dirty="0">
                <a:latin typeface="Euclid Circular A" panose="020B0504000000000000" pitchFamily="34" charset="0"/>
                <a:cs typeface="Space Grotesk Regular"/>
              </a:rPr>
              <a:t>6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m²)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lvl="0" algn="ctr">
              <a:defRPr sz="2800"/>
            </a:pPr>
            <a:r>
              <a:rPr lang="sv-SE" sz="2000" dirty="0">
                <a:latin typeface="Euclid Circular A" panose="020B0504000000000000" pitchFamily="34" charset="0"/>
                <a:cs typeface="Space Grotesk Regular"/>
              </a:rPr>
              <a:t>Telefonbås</a:t>
            </a:r>
          </a:p>
        </p:txBody>
      </p:sp>
      <p:sp>
        <p:nvSpPr>
          <p:cNvPr id="24" name="Ulkomitat: L x S x K 1050 x 1050 x 2250">
            <a:extLst>
              <a:ext uri="{FF2B5EF4-FFF2-40B4-BE49-F238E27FC236}">
                <a16:creationId xmlns:a16="http://schemas.microsoft.com/office/drawing/2014/main" id="{F911F195-6741-7B3F-C51F-A79EC23777B4}"/>
              </a:ext>
            </a:extLst>
          </p:cNvPr>
          <p:cNvSpPr txBox="1"/>
          <p:nvPr/>
        </p:nvSpPr>
        <p:spPr>
          <a:xfrm>
            <a:off x="9786659" y="11179981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1050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470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248 kg/m2</a:t>
            </a:r>
          </a:p>
        </p:txBody>
      </p:sp>
      <p:sp>
        <p:nvSpPr>
          <p:cNvPr id="25" name="Ulkomitat: L x S x K 1050 x 1050 x 2250">
            <a:extLst>
              <a:ext uri="{FF2B5EF4-FFF2-40B4-BE49-F238E27FC236}">
                <a16:creationId xmlns:a16="http://schemas.microsoft.com/office/drawing/2014/main" id="{500A682E-BD12-07F4-D934-F82A307BE612}"/>
              </a:ext>
            </a:extLst>
          </p:cNvPr>
          <p:cNvSpPr txBox="1"/>
          <p:nvPr/>
        </p:nvSpPr>
        <p:spPr>
          <a:xfrm>
            <a:off x="18068696" y="11179982"/>
            <a:ext cx="481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Yttre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mått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b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</a:b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1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83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1</a:t>
            </a:r>
            <a:r>
              <a:rPr lang="fi-FI" sz="1800" dirty="0">
                <a:latin typeface="Euclid Circular A" panose="020B0504000000000000" pitchFamily="34" charset="0"/>
                <a:cs typeface="Space Grotesk Regular"/>
              </a:rPr>
              <a:t>44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mm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x 22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30 mm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clid Circular A" panose="020B0504000000000000" pitchFamily="34" charset="0"/>
              <a:cs typeface="Space Grotesk Regular"/>
              <a:sym typeface="Space Grotesk Regular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Vikt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: </a:t>
            </a:r>
            <a:r>
              <a:rPr lang="fi-FI" sz="1800" dirty="0">
                <a:latin typeface="Euclid Circular A" panose="020B0504000000000000" pitchFamily="34" charset="0"/>
                <a:cs typeface="Space Grotesk Regular"/>
              </a:rPr>
              <a:t>52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0 kg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clid Circular A" panose="020B0504000000000000" pitchFamily="34" charset="0"/>
                <a:cs typeface="Space Grotesk Regular"/>
                <a:sym typeface="Space Grotesk Regular"/>
              </a:rPr>
              <a:t> 200 kg/m2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8CD4B5-BE28-1E81-09C8-F0E3922CE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7" t="1111" r="8272" b="14691"/>
          <a:stretch>
            <a:fillRect/>
          </a:stretch>
        </p:blipFill>
        <p:spPr bwMode="auto">
          <a:xfrm rot="16200000">
            <a:off x="19141937" y="8228032"/>
            <a:ext cx="2664187" cy="32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8D41EAB-89AD-3CC2-1E7A-5D274B44A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3237" r="20836" b="9229"/>
          <a:stretch>
            <a:fillRect/>
          </a:stretch>
        </p:blipFill>
        <p:spPr bwMode="auto">
          <a:xfrm rot="16200000">
            <a:off x="11144932" y="8140158"/>
            <a:ext cx="2090215" cy="35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CBDDC70-70A3-AC33-7B62-11F008AA4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3563" r="4312" b="14160"/>
          <a:stretch>
            <a:fillRect/>
          </a:stretch>
        </p:blipFill>
        <p:spPr bwMode="auto">
          <a:xfrm>
            <a:off x="2813826" y="8856231"/>
            <a:ext cx="2185452" cy="21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40424E70-1D1B-D4B7-6610-F3F3C7FB5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5482" y="3603642"/>
            <a:ext cx="3997096" cy="485361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1E638D54-A9AE-0A87-BF8A-29BD16680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251" y="3853538"/>
            <a:ext cx="3568970" cy="480645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EF6ED3A-09A1-E7B4-92D6-6ACF06E3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732" y="3778865"/>
            <a:ext cx="2512389" cy="4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9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ctacell Powerpoint Template – Main">
  <a:themeElements>
    <a:clrScheme name="Octacell - Colors">
      <a:dk1>
        <a:srgbClr val="1D1D1D"/>
      </a:dk1>
      <a:lt1>
        <a:srgbClr val="FFFFFF"/>
      </a:lt1>
      <a:dk2>
        <a:srgbClr val="ACA39E"/>
      </a:dk2>
      <a:lt2>
        <a:srgbClr val="555F5E"/>
      </a:lt2>
      <a:accent1>
        <a:srgbClr val="FCFF30"/>
      </a:accent1>
      <a:accent2>
        <a:srgbClr val="7C71F7"/>
      </a:accent2>
      <a:accent3>
        <a:srgbClr val="555F5E"/>
      </a:accent3>
      <a:accent4>
        <a:srgbClr val="472829"/>
      </a:accent4>
      <a:accent5>
        <a:srgbClr val="ACA39E"/>
      </a:accent5>
      <a:accent6>
        <a:srgbClr val="E5E4E5"/>
      </a:accent6>
      <a:hlink>
        <a:srgbClr val="7C71F7"/>
      </a:hlink>
      <a:folHlink>
        <a:srgbClr val="0432FF"/>
      </a:folHlink>
    </a:clrScheme>
    <a:fontScheme name="Token terminal Powerpoint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oken terminal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10000"/>
            <a:lumOff val="90000"/>
          </a:schemeClr>
        </a:solidFill>
        <a:ln w="25400" cap="flat">
          <a:noFill/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50" b="0" i="0" u="none" strike="noStrike" cap="none" spc="100" normalizeH="0" dirty="0" smtClean="0">
            <a:ln>
              <a:noFill/>
            </a:ln>
            <a:solidFill>
              <a:schemeClr val="tx1"/>
            </a:solidFill>
            <a:effectLst/>
            <a:uFillTx/>
            <a:latin typeface="Neue Machina" pitchFamily="2" charset="77"/>
            <a:cs typeface="Neue Haas Grotesk Text Pro" panose="020F0502020204030204" pitchFamily="34" charset="0"/>
            <a:sym typeface="Helvetic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" b="0" i="0" u="none" strike="noStrike" cap="all" spc="100" normalizeH="0" baseline="0">
            <a:ln>
              <a:noFill/>
            </a:ln>
            <a:solidFill>
              <a:schemeClr val="accent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ctacell Powerpoint Template – Main">
  <a:themeElements>
    <a:clrScheme name="Octacell - Colors">
      <a:dk1>
        <a:srgbClr val="1D1D1D"/>
      </a:dk1>
      <a:lt1>
        <a:srgbClr val="FFFFFF"/>
      </a:lt1>
      <a:dk2>
        <a:srgbClr val="ACA39E"/>
      </a:dk2>
      <a:lt2>
        <a:srgbClr val="555F5E"/>
      </a:lt2>
      <a:accent1>
        <a:srgbClr val="FCFF30"/>
      </a:accent1>
      <a:accent2>
        <a:srgbClr val="7C71F7"/>
      </a:accent2>
      <a:accent3>
        <a:srgbClr val="555F5E"/>
      </a:accent3>
      <a:accent4>
        <a:srgbClr val="472829"/>
      </a:accent4>
      <a:accent5>
        <a:srgbClr val="ACA39E"/>
      </a:accent5>
      <a:accent6>
        <a:srgbClr val="E5E4E5"/>
      </a:accent6>
      <a:hlink>
        <a:srgbClr val="7C71F7"/>
      </a:hlink>
      <a:folHlink>
        <a:srgbClr val="0432FF"/>
      </a:folHlink>
    </a:clrScheme>
    <a:fontScheme name="Mukautettu 1">
      <a:majorFont>
        <a:latin typeface="Euclid Circular A Bold"/>
        <a:ea typeface=""/>
        <a:cs typeface=""/>
      </a:majorFont>
      <a:minorFont>
        <a:latin typeface="Euclid Circular A"/>
        <a:ea typeface=""/>
        <a:cs typeface=""/>
      </a:minorFont>
    </a:fontScheme>
    <a:fmtScheme name="Token terminal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10000"/>
            <a:lumOff val="90000"/>
          </a:schemeClr>
        </a:solidFill>
        <a:ln w="25400" cap="flat">
          <a:noFill/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50" b="0" i="0" u="none" strike="noStrike" cap="none" spc="100" normalizeH="0" dirty="0" smtClean="0">
            <a:ln>
              <a:noFill/>
            </a:ln>
            <a:solidFill>
              <a:schemeClr val="tx1"/>
            </a:solidFill>
            <a:effectLst/>
            <a:uFillTx/>
            <a:latin typeface="Neue Machina" pitchFamily="2" charset="77"/>
            <a:cs typeface="Neue Haas Grotesk Text Pro" panose="020F0502020204030204" pitchFamily="34" charset="0"/>
            <a:sym typeface="Helvetic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" b="0" i="0" u="none" strike="noStrike" cap="all" spc="100" normalizeH="0" baseline="0">
            <a:ln>
              <a:noFill/>
            </a:ln>
            <a:solidFill>
              <a:schemeClr val="accent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ctacell Powerpoint Template – Main">
  <a:themeElements>
    <a:clrScheme name="Octacell - Colors">
      <a:dk1>
        <a:srgbClr val="1D1D1D"/>
      </a:dk1>
      <a:lt1>
        <a:srgbClr val="FFFFFF"/>
      </a:lt1>
      <a:dk2>
        <a:srgbClr val="ACA39E"/>
      </a:dk2>
      <a:lt2>
        <a:srgbClr val="555F5E"/>
      </a:lt2>
      <a:accent1>
        <a:srgbClr val="FCFF30"/>
      </a:accent1>
      <a:accent2>
        <a:srgbClr val="7C71F7"/>
      </a:accent2>
      <a:accent3>
        <a:srgbClr val="555F5E"/>
      </a:accent3>
      <a:accent4>
        <a:srgbClr val="472829"/>
      </a:accent4>
      <a:accent5>
        <a:srgbClr val="ACA39E"/>
      </a:accent5>
      <a:accent6>
        <a:srgbClr val="E5E4E5"/>
      </a:accent6>
      <a:hlink>
        <a:srgbClr val="7C71F7"/>
      </a:hlink>
      <a:folHlink>
        <a:srgbClr val="0432FF"/>
      </a:folHlink>
    </a:clrScheme>
    <a:fontScheme name="Token terminal Powerpoint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oken terminal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10000"/>
            <a:lumOff val="90000"/>
          </a:schemeClr>
        </a:solidFill>
        <a:ln w="25400" cap="flat">
          <a:noFill/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50" b="0" i="0" u="none" strike="noStrike" cap="none" spc="100" normalizeH="0" dirty="0" smtClean="0">
            <a:ln>
              <a:noFill/>
            </a:ln>
            <a:solidFill>
              <a:schemeClr val="tx1"/>
            </a:solidFill>
            <a:effectLst/>
            <a:uFillTx/>
            <a:latin typeface="Neue Machina" pitchFamily="2" charset="77"/>
            <a:cs typeface="Neue Haas Grotesk Text Pro" panose="020F0502020204030204" pitchFamily="34" charset="0"/>
            <a:sym typeface="Helvetic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" b="0" i="0" u="none" strike="noStrike" cap="all" spc="100" normalizeH="0" baseline="0">
            <a:ln>
              <a:noFill/>
            </a:ln>
            <a:solidFill>
              <a:schemeClr val="accent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Octacell Powerpoint Template – Main">
  <a:themeElements>
    <a:clrScheme name="Octacell - Colors">
      <a:dk1>
        <a:srgbClr val="1D1D1D"/>
      </a:dk1>
      <a:lt1>
        <a:srgbClr val="FFFFFF"/>
      </a:lt1>
      <a:dk2>
        <a:srgbClr val="ACA39E"/>
      </a:dk2>
      <a:lt2>
        <a:srgbClr val="555F5E"/>
      </a:lt2>
      <a:accent1>
        <a:srgbClr val="FCFF30"/>
      </a:accent1>
      <a:accent2>
        <a:srgbClr val="7C71F7"/>
      </a:accent2>
      <a:accent3>
        <a:srgbClr val="555F5E"/>
      </a:accent3>
      <a:accent4>
        <a:srgbClr val="472829"/>
      </a:accent4>
      <a:accent5>
        <a:srgbClr val="ACA39E"/>
      </a:accent5>
      <a:accent6>
        <a:srgbClr val="E5E4E5"/>
      </a:accent6>
      <a:hlink>
        <a:srgbClr val="7C71F7"/>
      </a:hlink>
      <a:folHlink>
        <a:srgbClr val="0432FF"/>
      </a:folHlink>
    </a:clrScheme>
    <a:fontScheme name="Token terminal Powerpoint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oken terminal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10000"/>
            <a:lumOff val="90000"/>
          </a:schemeClr>
        </a:solidFill>
        <a:ln w="25400" cap="flat">
          <a:noFill/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50" b="0" i="0" u="none" strike="noStrike" cap="none" spc="100" normalizeH="0" dirty="0" smtClean="0">
            <a:ln>
              <a:noFill/>
            </a:ln>
            <a:solidFill>
              <a:schemeClr val="tx1"/>
            </a:solidFill>
            <a:effectLst/>
            <a:uFillTx/>
            <a:latin typeface="Neue Machina" pitchFamily="2" charset="77"/>
            <a:cs typeface="Neue Haas Grotesk Text Pro" panose="020F0502020204030204" pitchFamily="34" charset="0"/>
            <a:sym typeface="Helvetic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" b="0" i="0" u="none" strike="noStrike" cap="all" spc="100" normalizeH="0" baseline="0">
            <a:ln>
              <a:noFill/>
            </a:ln>
            <a:solidFill>
              <a:schemeClr val="accent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pace Grotesk Regular"/>
        <a:ea typeface="Space Grotesk Regular"/>
        <a:cs typeface="Space Grotesk Regular"/>
      </a:majorFont>
      <a:minorFont>
        <a:latin typeface="Space Grotesk Regular"/>
        <a:ea typeface="Space Grotesk Regular"/>
        <a:cs typeface="Space Grotesk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Space Grotesk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eff7cf-09bf-4d1a-ba1b-32aedd2152dd">
      <Terms xmlns="http://schemas.microsoft.com/office/infopath/2007/PartnerControls"/>
    </lcf76f155ced4ddcb4097134ff3c332f>
    <TaxCatchAll xmlns="fb9929d1-e17a-496f-84b9-7231e0f36e0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09B6BD83C5C634D842007DDD79ED7AB" ma:contentTypeVersion="14" ma:contentTypeDescription="Luo uusi asiakirja." ma:contentTypeScope="" ma:versionID="61e46eac59632f9abb295d8ba061fce8">
  <xsd:schema xmlns:xsd="http://www.w3.org/2001/XMLSchema" xmlns:xs="http://www.w3.org/2001/XMLSchema" xmlns:p="http://schemas.microsoft.com/office/2006/metadata/properties" xmlns:ns2="b1eff7cf-09bf-4d1a-ba1b-32aedd2152dd" xmlns:ns3="fb9929d1-e17a-496f-84b9-7231e0f36e0b" targetNamespace="http://schemas.microsoft.com/office/2006/metadata/properties" ma:root="true" ma:fieldsID="ac4882cf6944db78357a9477dd2e80a8" ns2:_="" ns3:_="">
    <xsd:import namespace="b1eff7cf-09bf-4d1a-ba1b-32aedd2152dd"/>
    <xsd:import namespace="fb9929d1-e17a-496f-84b9-7231e0f36e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ff7cf-09bf-4d1a-ba1b-32aedd2152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Kuvien tunnisteet" ma:readOnly="false" ma:fieldId="{5cf76f15-5ced-4ddc-b409-7134ff3c332f}" ma:taxonomyMulti="true" ma:sspId="d19753e8-bdbe-45a9-a2cd-0d8cdd0a9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929d1-e17a-496f-84b9-7231e0f36e0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35317a4-ab2c-4b5a-925a-f343513e7584}" ma:internalName="TaxCatchAll" ma:showField="CatchAllData" ma:web="fb9929d1-e17a-496f-84b9-7231e0f36e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105188-E17E-4132-8C94-10CD7326BB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FA080D-068A-4B65-ADD5-8E0D03A4AE6F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b1eff7cf-09bf-4d1a-ba1b-32aedd2152dd"/>
    <ds:schemaRef ds:uri="http://schemas.microsoft.com/office/2006/documentManagement/types"/>
    <ds:schemaRef ds:uri="http://schemas.microsoft.com/office/infopath/2007/PartnerControls"/>
    <ds:schemaRef ds:uri="fb9929d1-e17a-496f-84b9-7231e0f36e0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0E4487F-5DCA-4D8E-9B06-91EF8FB81B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ff7cf-09bf-4d1a-ba1b-32aedd2152dd"/>
    <ds:schemaRef ds:uri="fb9929d1-e17a-496f-84b9-7231e0f36e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</TotalTime>
  <Words>1190</Words>
  <Application>Microsoft Macintosh PowerPoint</Application>
  <PresentationFormat>Mukautettu</PresentationFormat>
  <Paragraphs>288</Paragraphs>
  <Slides>25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25</vt:i4>
      </vt:variant>
    </vt:vector>
  </HeadingPairs>
  <TitlesOfParts>
    <vt:vector size="40" baseType="lpstr">
      <vt:lpstr>Arial</vt:lpstr>
      <vt:lpstr>Euclid Circular A</vt:lpstr>
      <vt:lpstr>Euclid Circular A Bold</vt:lpstr>
      <vt:lpstr>Euclid Circular A Medium</vt:lpstr>
      <vt:lpstr>Euclid Circular A SemiBold</vt:lpstr>
      <vt:lpstr>FK Grotesk SemiMono</vt:lpstr>
      <vt:lpstr>Helvetica Neue</vt:lpstr>
      <vt:lpstr>Helvetica Neue Medium</vt:lpstr>
      <vt:lpstr>Neue Machina</vt:lpstr>
      <vt:lpstr>Neue Machina Regular</vt:lpstr>
      <vt:lpstr>Space Grotesk Regular</vt:lpstr>
      <vt:lpstr>Octacell Powerpoint Template – Main</vt:lpstr>
      <vt:lpstr>1_Octacell Powerpoint Template – Main</vt:lpstr>
      <vt:lpstr>2_Octacell Powerpoint Template – Main</vt:lpstr>
      <vt:lpstr>3_Octacell Powerpoint Template – Main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Antti Sundqvist</dc:creator>
  <cp:lastModifiedBy>Aleksandra Dahlqvist</cp:lastModifiedBy>
  <cp:revision>3</cp:revision>
  <cp:lastPrinted>2023-01-10T16:35:54Z</cp:lastPrinted>
  <dcterms:modified xsi:type="dcterms:W3CDTF">2026-02-19T13:45:05Z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110800.000000000</vt:lpwstr>
  </property>
  <property fmtid="{D5CDD505-2E9C-101B-9397-08002B2CF9AE}" pid="3" name="ContentTypeId">
    <vt:lpwstr>0x010100F09B6BD83C5C634D842007DDD79ED7AB</vt:lpwstr>
  </property>
  <property fmtid="{D5CDD505-2E9C-101B-9397-08002B2CF9AE}" pid="4" name="MediaServiceImageTags">
    <vt:lpwstr/>
  </property>
</Properties>
</file>